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media/image5.jpg" ContentType="image/jpg"/>
  <Override PartName="/ppt/tags/tag1.xml" ContentType="application/vnd.openxmlformats-officedocument.presentationml.tags+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7.xml" ContentType="application/vnd.openxmlformats-officedocument.presentationml.notesSlide+xml"/>
  <Override PartName="/ppt/media/image18.jpg" ContentType="image/jpg"/>
  <Override PartName="/ppt/media/image19.jpg" ContentType="image/jpg"/>
  <Override PartName="/ppt/media/image20.jpg" ContentType="image/jpg"/>
  <Override PartName="/ppt/media/image21.jpg" ContentType="image/jpg"/>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1"/>
  </p:notesMasterIdLst>
  <p:sldIdLst>
    <p:sldId id="710" r:id="rId2"/>
    <p:sldId id="1207" r:id="rId3"/>
    <p:sldId id="1165" r:id="rId4"/>
    <p:sldId id="1136" r:id="rId5"/>
    <p:sldId id="1168" r:id="rId6"/>
    <p:sldId id="1226" r:id="rId7"/>
    <p:sldId id="1060" r:id="rId8"/>
    <p:sldId id="1246" r:id="rId9"/>
    <p:sldId id="1248" r:id="rId10"/>
    <p:sldId id="1150" r:id="rId11"/>
    <p:sldId id="1289" r:id="rId12"/>
    <p:sldId id="1230" r:id="rId13"/>
    <p:sldId id="1143" r:id="rId14"/>
    <p:sldId id="1258" r:id="rId15"/>
    <p:sldId id="1259" r:id="rId16"/>
    <p:sldId id="1249" r:id="rId17"/>
    <p:sldId id="1232" r:id="rId18"/>
    <p:sldId id="1233" r:id="rId19"/>
    <p:sldId id="1187" r:id="rId20"/>
    <p:sldId id="1144" r:id="rId21"/>
    <p:sldId id="1170" r:id="rId22"/>
    <p:sldId id="1066" r:id="rId23"/>
    <p:sldId id="1140" r:id="rId24"/>
    <p:sldId id="1141" r:id="rId25"/>
    <p:sldId id="1260" r:id="rId26"/>
    <p:sldId id="291" r:id="rId27"/>
    <p:sldId id="1208" r:id="rId28"/>
    <p:sldId id="1221" r:id="rId29"/>
    <p:sldId id="1255" r:id="rId30"/>
    <p:sldId id="1237" r:id="rId31"/>
    <p:sldId id="1113" r:id="rId32"/>
    <p:sldId id="1239" r:id="rId33"/>
    <p:sldId id="1215" r:id="rId34"/>
    <p:sldId id="1240" r:id="rId35"/>
    <p:sldId id="1256" r:id="rId36"/>
    <p:sldId id="852" r:id="rId37"/>
    <p:sldId id="857" r:id="rId38"/>
    <p:sldId id="1247" r:id="rId39"/>
    <p:sldId id="1074"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063"/>
    <p:restoredTop sz="94675"/>
  </p:normalViewPr>
  <p:slideViewPr>
    <p:cSldViewPr snapToGrid="0" snapToObjects="1">
      <p:cViewPr varScale="1">
        <p:scale>
          <a:sx n="106" d="100"/>
          <a:sy n="106" d="100"/>
        </p:scale>
        <p:origin x="192" y="2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42B3C7E-A7E1-1940-B8F4-FF33183AA48D}" type="doc">
      <dgm:prSet loTypeId="urn:microsoft.com/office/officeart/2005/8/layout/process1" loCatId="" qsTypeId="urn:microsoft.com/office/officeart/2005/8/quickstyle/simple1" qsCatId="simple" csTypeId="urn:microsoft.com/office/officeart/2005/8/colors/accent1_2" csCatId="accent1" phldr="1"/>
      <dgm:spPr/>
      <dgm:t>
        <a:bodyPr/>
        <a:lstStyle/>
        <a:p>
          <a:endParaRPr lang="en-US"/>
        </a:p>
      </dgm:t>
    </dgm:pt>
    <dgm:pt modelId="{8C48732F-4337-7B47-8BF8-DF05510D3F45}">
      <dgm:prSet phldrT="[Text]" custT="1"/>
      <dgm:spPr>
        <a:solidFill>
          <a:srgbClr val="0070C0"/>
        </a:solidFill>
      </dgm:spPr>
      <dgm:t>
        <a:bodyPr/>
        <a:lstStyle/>
        <a:p>
          <a:r>
            <a:rPr lang="en-US" sz="1100" b="1"/>
            <a:t>A</a:t>
          </a:r>
        </a:p>
        <a:p>
          <a:r>
            <a:rPr lang="en-US" sz="1100"/>
            <a:t>School culture, expectations, relationships, leadership capacity.</a:t>
          </a:r>
        </a:p>
      </dgm:t>
    </dgm:pt>
    <dgm:pt modelId="{5B0BCCAD-B9F7-4A47-983C-EE71A9F13976}" type="parTrans" cxnId="{2BE5AB7D-63C9-C544-BB15-316BD00B91DD}">
      <dgm:prSet/>
      <dgm:spPr/>
      <dgm:t>
        <a:bodyPr/>
        <a:lstStyle/>
        <a:p>
          <a:endParaRPr lang="en-US"/>
        </a:p>
      </dgm:t>
    </dgm:pt>
    <dgm:pt modelId="{C0B7C830-FDC2-BE46-BBFD-7D40C176DD7A}" type="sibTrans" cxnId="{2BE5AB7D-63C9-C544-BB15-316BD00B91DD}">
      <dgm:prSet/>
      <dgm:spPr/>
      <dgm:t>
        <a:bodyPr/>
        <a:lstStyle/>
        <a:p>
          <a:endParaRPr lang="en-US"/>
        </a:p>
      </dgm:t>
    </dgm:pt>
    <dgm:pt modelId="{47F63BC2-EDB3-F44C-A920-C7DFFEBF377F}">
      <dgm:prSet phldrT="[Text]" custT="1"/>
      <dgm:spPr>
        <a:solidFill>
          <a:srgbClr val="0070C0"/>
        </a:solidFill>
      </dgm:spPr>
      <dgm:t>
        <a:bodyPr/>
        <a:lstStyle/>
        <a:p>
          <a:r>
            <a:rPr lang="en-US" sz="1100" b="1"/>
            <a:t>B</a:t>
          </a:r>
        </a:p>
        <a:p>
          <a:r>
            <a:rPr lang="en-US" sz="1100"/>
            <a:t>Assessment of need: </a:t>
          </a:r>
        </a:p>
        <a:p>
          <a:r>
            <a:rPr lang="en-US" sz="1100"/>
            <a:t>what are the controllable factors that impact on disadvantaged pupils' learning?</a:t>
          </a:r>
        </a:p>
      </dgm:t>
    </dgm:pt>
    <dgm:pt modelId="{A9026723-1A4A-594D-B55E-43BE8A6C3021}" type="parTrans" cxnId="{8A93343E-EA45-F04A-AED1-4A6811B75458}">
      <dgm:prSet/>
      <dgm:spPr/>
      <dgm:t>
        <a:bodyPr/>
        <a:lstStyle/>
        <a:p>
          <a:endParaRPr lang="en-US"/>
        </a:p>
      </dgm:t>
    </dgm:pt>
    <dgm:pt modelId="{6B1D44CD-5D64-0A48-8768-40C5FEA6E260}" type="sibTrans" cxnId="{8A93343E-EA45-F04A-AED1-4A6811B75458}">
      <dgm:prSet/>
      <dgm:spPr/>
      <dgm:t>
        <a:bodyPr/>
        <a:lstStyle/>
        <a:p>
          <a:endParaRPr lang="en-US"/>
        </a:p>
      </dgm:t>
    </dgm:pt>
    <dgm:pt modelId="{4BFAAE65-E142-6C42-AD25-289C77C70EB7}">
      <dgm:prSet phldrT="[Text]" custT="1"/>
      <dgm:spPr>
        <a:solidFill>
          <a:srgbClr val="0070C0"/>
        </a:solidFill>
      </dgm:spPr>
      <dgm:t>
        <a:bodyPr/>
        <a:lstStyle/>
        <a:p>
          <a:r>
            <a:rPr lang="en-US" sz="1100" b="1"/>
            <a:t>C</a:t>
          </a:r>
        </a:p>
        <a:p>
          <a:r>
            <a:rPr lang="en-US" sz="1100" b="0"/>
            <a:t>How do we address disadvantage in the classroom, through academic intervention and </a:t>
          </a:r>
          <a:r>
            <a:rPr lang="en-US" sz="1200" b="0"/>
            <a:t>wider approaches</a:t>
          </a:r>
          <a:r>
            <a:rPr lang="en-US" sz="1100" b="0"/>
            <a:t>?</a:t>
          </a:r>
        </a:p>
      </dgm:t>
    </dgm:pt>
    <dgm:pt modelId="{2A164A03-C7C0-D149-B3AE-098F26CEAC9E}" type="parTrans" cxnId="{4C10A5D8-AD15-684B-8EA3-2C9F01378566}">
      <dgm:prSet/>
      <dgm:spPr/>
      <dgm:t>
        <a:bodyPr/>
        <a:lstStyle/>
        <a:p>
          <a:endParaRPr lang="en-US"/>
        </a:p>
      </dgm:t>
    </dgm:pt>
    <dgm:pt modelId="{92D67D35-CBEC-E74B-838B-9CEC36989EB2}" type="sibTrans" cxnId="{4C10A5D8-AD15-684B-8EA3-2C9F01378566}">
      <dgm:prSet/>
      <dgm:spPr/>
      <dgm:t>
        <a:bodyPr/>
        <a:lstStyle/>
        <a:p>
          <a:endParaRPr lang="en-US"/>
        </a:p>
      </dgm:t>
    </dgm:pt>
    <dgm:pt modelId="{4379B856-0997-2940-8D0D-D96B441A18C7}">
      <dgm:prSet/>
      <dgm:spPr>
        <a:solidFill>
          <a:srgbClr val="0070C0"/>
        </a:solidFill>
      </dgm:spPr>
      <dgm:t>
        <a:bodyPr/>
        <a:lstStyle/>
        <a:p>
          <a:r>
            <a:rPr lang="en-US" b="1"/>
            <a:t>D</a:t>
          </a:r>
        </a:p>
        <a:p>
          <a:r>
            <a:rPr lang="en-US"/>
            <a:t>How does research evidence support the approach(es)?</a:t>
          </a:r>
        </a:p>
      </dgm:t>
    </dgm:pt>
    <dgm:pt modelId="{8BF2A8AE-706F-0643-9BAB-872D3F240C6A}" type="parTrans" cxnId="{150B4302-8C34-5D45-8682-41299F5DC43B}">
      <dgm:prSet/>
      <dgm:spPr/>
      <dgm:t>
        <a:bodyPr/>
        <a:lstStyle/>
        <a:p>
          <a:endParaRPr lang="en-US"/>
        </a:p>
      </dgm:t>
    </dgm:pt>
    <dgm:pt modelId="{A5929858-7151-4C4A-ACB9-C21F08BC15F5}" type="sibTrans" cxnId="{150B4302-8C34-5D45-8682-41299F5DC43B}">
      <dgm:prSet/>
      <dgm:spPr/>
      <dgm:t>
        <a:bodyPr/>
        <a:lstStyle/>
        <a:p>
          <a:endParaRPr lang="en-US"/>
        </a:p>
      </dgm:t>
    </dgm:pt>
    <dgm:pt modelId="{4973ACD3-A310-0546-9848-83DD579DB09D}">
      <dgm:prSet/>
      <dgm:spPr>
        <a:solidFill>
          <a:srgbClr val="0070C0"/>
        </a:solidFill>
      </dgm:spPr>
      <dgm:t>
        <a:bodyPr/>
        <a:lstStyle/>
        <a:p>
          <a:r>
            <a:rPr lang="en-US" b="1"/>
            <a:t>E</a:t>
          </a:r>
        </a:p>
        <a:p>
          <a:r>
            <a:rPr lang="en-US"/>
            <a:t>How will we ensure it is implemented well?</a:t>
          </a:r>
        </a:p>
        <a:p>
          <a:r>
            <a:rPr lang="en-US"/>
            <a:t>What system wide support can we draw on?</a:t>
          </a:r>
        </a:p>
      </dgm:t>
    </dgm:pt>
    <dgm:pt modelId="{B82F86E9-9DDB-7E45-BA6E-0E48BC296020}" type="parTrans" cxnId="{50AC5957-590B-324F-AFB6-1D9E7D78C381}">
      <dgm:prSet/>
      <dgm:spPr/>
      <dgm:t>
        <a:bodyPr/>
        <a:lstStyle/>
        <a:p>
          <a:endParaRPr lang="en-US"/>
        </a:p>
      </dgm:t>
    </dgm:pt>
    <dgm:pt modelId="{5E1C1A4A-562C-9B47-BDA7-AF2D821B8C0C}" type="sibTrans" cxnId="{50AC5957-590B-324F-AFB6-1D9E7D78C381}">
      <dgm:prSet/>
      <dgm:spPr/>
      <dgm:t>
        <a:bodyPr/>
        <a:lstStyle/>
        <a:p>
          <a:endParaRPr lang="en-US"/>
        </a:p>
      </dgm:t>
    </dgm:pt>
    <dgm:pt modelId="{3BCAAF9E-0494-A24A-B45B-DAF99E3166A8}">
      <dgm:prSet/>
      <dgm:spPr>
        <a:solidFill>
          <a:srgbClr val="0070C0"/>
        </a:solidFill>
      </dgm:spPr>
      <dgm:t>
        <a:bodyPr/>
        <a:lstStyle/>
        <a:p>
          <a:r>
            <a:rPr lang="en-US" b="1"/>
            <a:t>F</a:t>
          </a:r>
        </a:p>
        <a:p>
          <a:r>
            <a:rPr lang="en-US"/>
            <a:t>What milestones will tell us we are on track?</a:t>
          </a:r>
        </a:p>
      </dgm:t>
    </dgm:pt>
    <dgm:pt modelId="{8CAA224D-332A-4F44-A54C-87AF71A20F26}" type="parTrans" cxnId="{99F9F977-1756-444D-AC1B-F1FE87DA595F}">
      <dgm:prSet/>
      <dgm:spPr/>
      <dgm:t>
        <a:bodyPr/>
        <a:lstStyle/>
        <a:p>
          <a:endParaRPr lang="en-US"/>
        </a:p>
      </dgm:t>
    </dgm:pt>
    <dgm:pt modelId="{6D80DD2E-FA78-A842-98FC-35D9C5B5AF5C}" type="sibTrans" cxnId="{99F9F977-1756-444D-AC1B-F1FE87DA595F}">
      <dgm:prSet/>
      <dgm:spPr/>
      <dgm:t>
        <a:bodyPr/>
        <a:lstStyle/>
        <a:p>
          <a:endParaRPr lang="en-US"/>
        </a:p>
      </dgm:t>
    </dgm:pt>
    <dgm:pt modelId="{7CAC3E14-7BC5-0D4B-A296-404324FBC8AF}">
      <dgm:prSet/>
      <dgm:spPr>
        <a:solidFill>
          <a:srgbClr val="0070C0"/>
        </a:solidFill>
      </dgm:spPr>
      <dgm:t>
        <a:bodyPr/>
        <a:lstStyle/>
        <a:p>
          <a:r>
            <a:rPr lang="en-US" b="1"/>
            <a:t>G</a:t>
          </a:r>
        </a:p>
        <a:p>
          <a:r>
            <a:rPr lang="en-US"/>
            <a:t>What is the intended impact?</a:t>
          </a:r>
        </a:p>
      </dgm:t>
    </dgm:pt>
    <dgm:pt modelId="{9C8EE493-DD64-2946-94CF-A284558D7CDC}" type="parTrans" cxnId="{6FE45B32-5153-F341-9789-C8375A40820B}">
      <dgm:prSet/>
      <dgm:spPr/>
      <dgm:t>
        <a:bodyPr/>
        <a:lstStyle/>
        <a:p>
          <a:endParaRPr lang="en-US"/>
        </a:p>
      </dgm:t>
    </dgm:pt>
    <dgm:pt modelId="{E1C8F4CD-1999-914A-A2BE-D6498F54B2CA}" type="sibTrans" cxnId="{6FE45B32-5153-F341-9789-C8375A40820B}">
      <dgm:prSet/>
      <dgm:spPr/>
      <dgm:t>
        <a:bodyPr/>
        <a:lstStyle/>
        <a:p>
          <a:endParaRPr lang="en-US"/>
        </a:p>
      </dgm:t>
    </dgm:pt>
    <dgm:pt modelId="{7092DCE1-993E-0D48-8A4D-6CEBA507BEAD}" type="pres">
      <dgm:prSet presAssocID="{342B3C7E-A7E1-1940-B8F4-FF33183AA48D}" presName="Name0" presStyleCnt="0">
        <dgm:presLayoutVars>
          <dgm:dir/>
          <dgm:resizeHandles val="exact"/>
        </dgm:presLayoutVars>
      </dgm:prSet>
      <dgm:spPr/>
    </dgm:pt>
    <dgm:pt modelId="{D579F762-8DE1-2144-AE89-C5C1DEEEC936}" type="pres">
      <dgm:prSet presAssocID="{8C48732F-4337-7B47-8BF8-DF05510D3F45}" presName="node" presStyleLbl="node1" presStyleIdx="0" presStyleCnt="7" custLinFactNeighborX="2408" custLinFactNeighborY="-1357">
        <dgm:presLayoutVars>
          <dgm:bulletEnabled val="1"/>
        </dgm:presLayoutVars>
      </dgm:prSet>
      <dgm:spPr/>
    </dgm:pt>
    <dgm:pt modelId="{F35F4490-6C62-9345-93A6-DC480643CA85}" type="pres">
      <dgm:prSet presAssocID="{C0B7C830-FDC2-BE46-BBFD-7D40C176DD7A}" presName="sibTrans" presStyleLbl="sibTrans2D1" presStyleIdx="0" presStyleCnt="6"/>
      <dgm:spPr/>
    </dgm:pt>
    <dgm:pt modelId="{7DFD421E-98A4-404C-B6D2-F74BD0E3DE8A}" type="pres">
      <dgm:prSet presAssocID="{C0B7C830-FDC2-BE46-BBFD-7D40C176DD7A}" presName="connectorText" presStyleLbl="sibTrans2D1" presStyleIdx="0" presStyleCnt="6"/>
      <dgm:spPr/>
    </dgm:pt>
    <dgm:pt modelId="{6782BC3D-67C7-3844-8B02-DFAE2FF60D56}" type="pres">
      <dgm:prSet presAssocID="{47F63BC2-EDB3-F44C-A920-C7DFFEBF377F}" presName="node" presStyleLbl="node1" presStyleIdx="1" presStyleCnt="7">
        <dgm:presLayoutVars>
          <dgm:bulletEnabled val="1"/>
        </dgm:presLayoutVars>
      </dgm:prSet>
      <dgm:spPr/>
    </dgm:pt>
    <dgm:pt modelId="{321B8E23-D254-0046-938E-322EF3B9DC7C}" type="pres">
      <dgm:prSet presAssocID="{6B1D44CD-5D64-0A48-8768-40C5FEA6E260}" presName="sibTrans" presStyleLbl="sibTrans2D1" presStyleIdx="1" presStyleCnt="6"/>
      <dgm:spPr/>
    </dgm:pt>
    <dgm:pt modelId="{5502DEEA-1C53-D845-9714-FBB7A3EDE62D}" type="pres">
      <dgm:prSet presAssocID="{6B1D44CD-5D64-0A48-8768-40C5FEA6E260}" presName="connectorText" presStyleLbl="sibTrans2D1" presStyleIdx="1" presStyleCnt="6"/>
      <dgm:spPr/>
    </dgm:pt>
    <dgm:pt modelId="{EDBDF932-AF51-9E47-A22A-73A546611A95}" type="pres">
      <dgm:prSet presAssocID="{4BFAAE65-E142-6C42-AD25-289C77C70EB7}" presName="node" presStyleLbl="node1" presStyleIdx="2" presStyleCnt="7">
        <dgm:presLayoutVars>
          <dgm:bulletEnabled val="1"/>
        </dgm:presLayoutVars>
      </dgm:prSet>
      <dgm:spPr/>
    </dgm:pt>
    <dgm:pt modelId="{6E3FC8C1-63DC-BC49-BDC7-6FD4BF6C59E7}" type="pres">
      <dgm:prSet presAssocID="{92D67D35-CBEC-E74B-838B-9CEC36989EB2}" presName="sibTrans" presStyleLbl="sibTrans2D1" presStyleIdx="2" presStyleCnt="6"/>
      <dgm:spPr/>
    </dgm:pt>
    <dgm:pt modelId="{F3EBDFC5-D500-E74A-A4F5-06DBB8832276}" type="pres">
      <dgm:prSet presAssocID="{92D67D35-CBEC-E74B-838B-9CEC36989EB2}" presName="connectorText" presStyleLbl="sibTrans2D1" presStyleIdx="2" presStyleCnt="6"/>
      <dgm:spPr/>
    </dgm:pt>
    <dgm:pt modelId="{BE7DE859-6B02-B741-A965-EEE180F323CF}" type="pres">
      <dgm:prSet presAssocID="{4379B856-0997-2940-8D0D-D96B441A18C7}" presName="node" presStyleLbl="node1" presStyleIdx="3" presStyleCnt="7">
        <dgm:presLayoutVars>
          <dgm:bulletEnabled val="1"/>
        </dgm:presLayoutVars>
      </dgm:prSet>
      <dgm:spPr/>
    </dgm:pt>
    <dgm:pt modelId="{FED406F3-8FD2-5E4E-97C5-97A0107BEDB8}" type="pres">
      <dgm:prSet presAssocID="{A5929858-7151-4C4A-ACB9-C21F08BC15F5}" presName="sibTrans" presStyleLbl="sibTrans2D1" presStyleIdx="3" presStyleCnt="6"/>
      <dgm:spPr/>
    </dgm:pt>
    <dgm:pt modelId="{8EBC72D1-0DC1-5B45-95A0-4FF68181B21F}" type="pres">
      <dgm:prSet presAssocID="{A5929858-7151-4C4A-ACB9-C21F08BC15F5}" presName="connectorText" presStyleLbl="sibTrans2D1" presStyleIdx="3" presStyleCnt="6"/>
      <dgm:spPr/>
    </dgm:pt>
    <dgm:pt modelId="{E8AE5500-252E-514F-A721-13164FEC2101}" type="pres">
      <dgm:prSet presAssocID="{4973ACD3-A310-0546-9848-83DD579DB09D}" presName="node" presStyleLbl="node1" presStyleIdx="4" presStyleCnt="7">
        <dgm:presLayoutVars>
          <dgm:bulletEnabled val="1"/>
        </dgm:presLayoutVars>
      </dgm:prSet>
      <dgm:spPr/>
    </dgm:pt>
    <dgm:pt modelId="{7E607FF9-9B8A-9947-9A8D-520A118DD89F}" type="pres">
      <dgm:prSet presAssocID="{5E1C1A4A-562C-9B47-BDA7-AF2D821B8C0C}" presName="sibTrans" presStyleLbl="sibTrans2D1" presStyleIdx="4" presStyleCnt="6"/>
      <dgm:spPr/>
    </dgm:pt>
    <dgm:pt modelId="{91584FA4-9D6F-A94F-B5A4-04A64722B78F}" type="pres">
      <dgm:prSet presAssocID="{5E1C1A4A-562C-9B47-BDA7-AF2D821B8C0C}" presName="connectorText" presStyleLbl="sibTrans2D1" presStyleIdx="4" presStyleCnt="6"/>
      <dgm:spPr/>
    </dgm:pt>
    <dgm:pt modelId="{B337F2E0-B3CF-E645-9998-443436421274}" type="pres">
      <dgm:prSet presAssocID="{3BCAAF9E-0494-A24A-B45B-DAF99E3166A8}" presName="node" presStyleLbl="node1" presStyleIdx="5" presStyleCnt="7">
        <dgm:presLayoutVars>
          <dgm:bulletEnabled val="1"/>
        </dgm:presLayoutVars>
      </dgm:prSet>
      <dgm:spPr/>
    </dgm:pt>
    <dgm:pt modelId="{7D171BAC-6DA7-6F42-B71F-3D67B7E1ACB4}" type="pres">
      <dgm:prSet presAssocID="{6D80DD2E-FA78-A842-98FC-35D9C5B5AF5C}" presName="sibTrans" presStyleLbl="sibTrans2D1" presStyleIdx="5" presStyleCnt="6"/>
      <dgm:spPr/>
    </dgm:pt>
    <dgm:pt modelId="{6C791676-9FBD-454C-974A-71954723C459}" type="pres">
      <dgm:prSet presAssocID="{6D80DD2E-FA78-A842-98FC-35D9C5B5AF5C}" presName="connectorText" presStyleLbl="sibTrans2D1" presStyleIdx="5" presStyleCnt="6"/>
      <dgm:spPr/>
    </dgm:pt>
    <dgm:pt modelId="{F8916F98-973F-5E43-9333-A8D8CAD5255B}" type="pres">
      <dgm:prSet presAssocID="{7CAC3E14-7BC5-0D4B-A296-404324FBC8AF}" presName="node" presStyleLbl="node1" presStyleIdx="6" presStyleCnt="7">
        <dgm:presLayoutVars>
          <dgm:bulletEnabled val="1"/>
        </dgm:presLayoutVars>
      </dgm:prSet>
      <dgm:spPr/>
    </dgm:pt>
  </dgm:ptLst>
  <dgm:cxnLst>
    <dgm:cxn modelId="{150B4302-8C34-5D45-8682-41299F5DC43B}" srcId="{342B3C7E-A7E1-1940-B8F4-FF33183AA48D}" destId="{4379B856-0997-2940-8D0D-D96B441A18C7}" srcOrd="3" destOrd="0" parTransId="{8BF2A8AE-706F-0643-9BAB-872D3F240C6A}" sibTransId="{A5929858-7151-4C4A-ACB9-C21F08BC15F5}"/>
    <dgm:cxn modelId="{AB66350D-FC85-8846-9E7A-A1E17751B08A}" type="presOf" srcId="{A5929858-7151-4C4A-ACB9-C21F08BC15F5}" destId="{8EBC72D1-0DC1-5B45-95A0-4FF68181B21F}" srcOrd="1" destOrd="0" presId="urn:microsoft.com/office/officeart/2005/8/layout/process1"/>
    <dgm:cxn modelId="{2C77AD18-42B3-E149-9214-E0AF2D4FDE1D}" type="presOf" srcId="{342B3C7E-A7E1-1940-B8F4-FF33183AA48D}" destId="{7092DCE1-993E-0D48-8A4D-6CEBA507BEAD}" srcOrd="0" destOrd="0" presId="urn:microsoft.com/office/officeart/2005/8/layout/process1"/>
    <dgm:cxn modelId="{75528220-27E0-D54E-BC24-6C28A70FE11C}" type="presOf" srcId="{C0B7C830-FDC2-BE46-BBFD-7D40C176DD7A}" destId="{F35F4490-6C62-9345-93A6-DC480643CA85}" srcOrd="0" destOrd="0" presId="urn:microsoft.com/office/officeart/2005/8/layout/process1"/>
    <dgm:cxn modelId="{167C2D2D-DA70-1248-83C8-0B6843DD7D0C}" type="presOf" srcId="{6B1D44CD-5D64-0A48-8768-40C5FEA6E260}" destId="{5502DEEA-1C53-D845-9714-FBB7A3EDE62D}" srcOrd="1" destOrd="0" presId="urn:microsoft.com/office/officeart/2005/8/layout/process1"/>
    <dgm:cxn modelId="{271F8B30-15E5-3444-8722-F208109271A7}" type="presOf" srcId="{3BCAAF9E-0494-A24A-B45B-DAF99E3166A8}" destId="{B337F2E0-B3CF-E645-9998-443436421274}" srcOrd="0" destOrd="0" presId="urn:microsoft.com/office/officeart/2005/8/layout/process1"/>
    <dgm:cxn modelId="{6FE45B32-5153-F341-9789-C8375A40820B}" srcId="{342B3C7E-A7E1-1940-B8F4-FF33183AA48D}" destId="{7CAC3E14-7BC5-0D4B-A296-404324FBC8AF}" srcOrd="6" destOrd="0" parTransId="{9C8EE493-DD64-2946-94CF-A284558D7CDC}" sibTransId="{E1C8F4CD-1999-914A-A2BE-D6498F54B2CA}"/>
    <dgm:cxn modelId="{8A93343E-EA45-F04A-AED1-4A6811B75458}" srcId="{342B3C7E-A7E1-1940-B8F4-FF33183AA48D}" destId="{47F63BC2-EDB3-F44C-A920-C7DFFEBF377F}" srcOrd="1" destOrd="0" parTransId="{A9026723-1A4A-594D-B55E-43BE8A6C3021}" sibTransId="{6B1D44CD-5D64-0A48-8768-40C5FEA6E260}"/>
    <dgm:cxn modelId="{CDF02944-6A77-2D48-BCFB-DF63E2200C16}" type="presOf" srcId="{6D80DD2E-FA78-A842-98FC-35D9C5B5AF5C}" destId="{7D171BAC-6DA7-6F42-B71F-3D67B7E1ACB4}" srcOrd="0" destOrd="0" presId="urn:microsoft.com/office/officeart/2005/8/layout/process1"/>
    <dgm:cxn modelId="{7FFE584B-9F3E-824B-8DCB-5EA810BCCC5C}" type="presOf" srcId="{4973ACD3-A310-0546-9848-83DD579DB09D}" destId="{E8AE5500-252E-514F-A721-13164FEC2101}" srcOrd="0" destOrd="0" presId="urn:microsoft.com/office/officeart/2005/8/layout/process1"/>
    <dgm:cxn modelId="{2A89BA4C-9A13-7046-9D37-0A1C71B10F29}" type="presOf" srcId="{5E1C1A4A-562C-9B47-BDA7-AF2D821B8C0C}" destId="{7E607FF9-9B8A-9947-9A8D-520A118DD89F}" srcOrd="0" destOrd="0" presId="urn:microsoft.com/office/officeart/2005/8/layout/process1"/>
    <dgm:cxn modelId="{50AC5957-590B-324F-AFB6-1D9E7D78C381}" srcId="{342B3C7E-A7E1-1940-B8F4-FF33183AA48D}" destId="{4973ACD3-A310-0546-9848-83DD579DB09D}" srcOrd="4" destOrd="0" parTransId="{B82F86E9-9DDB-7E45-BA6E-0E48BC296020}" sibTransId="{5E1C1A4A-562C-9B47-BDA7-AF2D821B8C0C}"/>
    <dgm:cxn modelId="{61FF8176-A53B-3A4F-B463-B7A3AD35687D}" type="presOf" srcId="{7CAC3E14-7BC5-0D4B-A296-404324FBC8AF}" destId="{F8916F98-973F-5E43-9333-A8D8CAD5255B}" srcOrd="0" destOrd="0" presId="urn:microsoft.com/office/officeart/2005/8/layout/process1"/>
    <dgm:cxn modelId="{99F9F977-1756-444D-AC1B-F1FE87DA595F}" srcId="{342B3C7E-A7E1-1940-B8F4-FF33183AA48D}" destId="{3BCAAF9E-0494-A24A-B45B-DAF99E3166A8}" srcOrd="5" destOrd="0" parTransId="{8CAA224D-332A-4F44-A54C-87AF71A20F26}" sibTransId="{6D80DD2E-FA78-A842-98FC-35D9C5B5AF5C}"/>
    <dgm:cxn modelId="{2BE5AB7D-63C9-C544-BB15-316BD00B91DD}" srcId="{342B3C7E-A7E1-1940-B8F4-FF33183AA48D}" destId="{8C48732F-4337-7B47-8BF8-DF05510D3F45}" srcOrd="0" destOrd="0" parTransId="{5B0BCCAD-B9F7-4A47-983C-EE71A9F13976}" sibTransId="{C0B7C830-FDC2-BE46-BBFD-7D40C176DD7A}"/>
    <dgm:cxn modelId="{F8921B8D-4913-D94C-A2FC-88D1ED93DEFB}" type="presOf" srcId="{A5929858-7151-4C4A-ACB9-C21F08BC15F5}" destId="{FED406F3-8FD2-5E4E-97C5-97A0107BEDB8}" srcOrd="0" destOrd="0" presId="urn:microsoft.com/office/officeart/2005/8/layout/process1"/>
    <dgm:cxn modelId="{A2D4B494-697F-F04B-900E-A4EA219E9EAB}" type="presOf" srcId="{C0B7C830-FDC2-BE46-BBFD-7D40C176DD7A}" destId="{7DFD421E-98A4-404C-B6D2-F74BD0E3DE8A}" srcOrd="1" destOrd="0" presId="urn:microsoft.com/office/officeart/2005/8/layout/process1"/>
    <dgm:cxn modelId="{1D275F9C-8815-4741-B53C-324132A27DE3}" type="presOf" srcId="{4379B856-0997-2940-8D0D-D96B441A18C7}" destId="{BE7DE859-6B02-B741-A965-EEE180F323CF}" srcOrd="0" destOrd="0" presId="urn:microsoft.com/office/officeart/2005/8/layout/process1"/>
    <dgm:cxn modelId="{DF53199D-5EF1-6D46-B916-34ECCE9ED66E}" type="presOf" srcId="{6D80DD2E-FA78-A842-98FC-35D9C5B5AF5C}" destId="{6C791676-9FBD-454C-974A-71954723C459}" srcOrd="1" destOrd="0" presId="urn:microsoft.com/office/officeart/2005/8/layout/process1"/>
    <dgm:cxn modelId="{6D09F2A3-F091-8B4B-AA58-20B0FEFF80FD}" type="presOf" srcId="{92D67D35-CBEC-E74B-838B-9CEC36989EB2}" destId="{6E3FC8C1-63DC-BC49-BDC7-6FD4BF6C59E7}" srcOrd="0" destOrd="0" presId="urn:microsoft.com/office/officeart/2005/8/layout/process1"/>
    <dgm:cxn modelId="{69651AAF-DCDD-6245-A848-7329AE51354F}" type="presOf" srcId="{47F63BC2-EDB3-F44C-A920-C7DFFEBF377F}" destId="{6782BC3D-67C7-3844-8B02-DFAE2FF60D56}" srcOrd="0" destOrd="0" presId="urn:microsoft.com/office/officeart/2005/8/layout/process1"/>
    <dgm:cxn modelId="{8C93F7B1-8225-A644-A979-341BDB94D5F5}" type="presOf" srcId="{5E1C1A4A-562C-9B47-BDA7-AF2D821B8C0C}" destId="{91584FA4-9D6F-A94F-B5A4-04A64722B78F}" srcOrd="1" destOrd="0" presId="urn:microsoft.com/office/officeart/2005/8/layout/process1"/>
    <dgm:cxn modelId="{A5734FB2-DCE1-9F4E-9A31-050DF9867205}" type="presOf" srcId="{4BFAAE65-E142-6C42-AD25-289C77C70EB7}" destId="{EDBDF932-AF51-9E47-A22A-73A546611A95}" srcOrd="0" destOrd="0" presId="urn:microsoft.com/office/officeart/2005/8/layout/process1"/>
    <dgm:cxn modelId="{60681DBD-FC4F-1F48-A61B-82975D5FF480}" type="presOf" srcId="{6B1D44CD-5D64-0A48-8768-40C5FEA6E260}" destId="{321B8E23-D254-0046-938E-322EF3B9DC7C}" srcOrd="0" destOrd="0" presId="urn:microsoft.com/office/officeart/2005/8/layout/process1"/>
    <dgm:cxn modelId="{C1547BBD-5655-EE41-BC09-9F3D795FD1B4}" type="presOf" srcId="{92D67D35-CBEC-E74B-838B-9CEC36989EB2}" destId="{F3EBDFC5-D500-E74A-A4F5-06DBB8832276}" srcOrd="1" destOrd="0" presId="urn:microsoft.com/office/officeart/2005/8/layout/process1"/>
    <dgm:cxn modelId="{A5BBAACD-86C2-5348-89CD-ECC36170EAB6}" type="presOf" srcId="{8C48732F-4337-7B47-8BF8-DF05510D3F45}" destId="{D579F762-8DE1-2144-AE89-C5C1DEEEC936}" srcOrd="0" destOrd="0" presId="urn:microsoft.com/office/officeart/2005/8/layout/process1"/>
    <dgm:cxn modelId="{4C10A5D8-AD15-684B-8EA3-2C9F01378566}" srcId="{342B3C7E-A7E1-1940-B8F4-FF33183AA48D}" destId="{4BFAAE65-E142-6C42-AD25-289C77C70EB7}" srcOrd="2" destOrd="0" parTransId="{2A164A03-C7C0-D149-B3AE-098F26CEAC9E}" sibTransId="{92D67D35-CBEC-E74B-838B-9CEC36989EB2}"/>
    <dgm:cxn modelId="{3B1361AB-84F3-294E-9927-DA5EFAC706F1}" type="presParOf" srcId="{7092DCE1-993E-0D48-8A4D-6CEBA507BEAD}" destId="{D579F762-8DE1-2144-AE89-C5C1DEEEC936}" srcOrd="0" destOrd="0" presId="urn:microsoft.com/office/officeart/2005/8/layout/process1"/>
    <dgm:cxn modelId="{86DEE9A8-2ECF-6D4C-BB5D-6FE4DB816DA6}" type="presParOf" srcId="{7092DCE1-993E-0D48-8A4D-6CEBA507BEAD}" destId="{F35F4490-6C62-9345-93A6-DC480643CA85}" srcOrd="1" destOrd="0" presId="urn:microsoft.com/office/officeart/2005/8/layout/process1"/>
    <dgm:cxn modelId="{38CCB2AD-EB12-934C-80F9-5071709F7E84}" type="presParOf" srcId="{F35F4490-6C62-9345-93A6-DC480643CA85}" destId="{7DFD421E-98A4-404C-B6D2-F74BD0E3DE8A}" srcOrd="0" destOrd="0" presId="urn:microsoft.com/office/officeart/2005/8/layout/process1"/>
    <dgm:cxn modelId="{606380EF-0450-4743-A491-AA34B1836FB7}" type="presParOf" srcId="{7092DCE1-993E-0D48-8A4D-6CEBA507BEAD}" destId="{6782BC3D-67C7-3844-8B02-DFAE2FF60D56}" srcOrd="2" destOrd="0" presId="urn:microsoft.com/office/officeart/2005/8/layout/process1"/>
    <dgm:cxn modelId="{95B2740B-BE51-5741-9936-7BC674031C4E}" type="presParOf" srcId="{7092DCE1-993E-0D48-8A4D-6CEBA507BEAD}" destId="{321B8E23-D254-0046-938E-322EF3B9DC7C}" srcOrd="3" destOrd="0" presId="urn:microsoft.com/office/officeart/2005/8/layout/process1"/>
    <dgm:cxn modelId="{AD38D607-7977-F642-8BCC-2E8BDCFD1ABE}" type="presParOf" srcId="{321B8E23-D254-0046-938E-322EF3B9DC7C}" destId="{5502DEEA-1C53-D845-9714-FBB7A3EDE62D}" srcOrd="0" destOrd="0" presId="urn:microsoft.com/office/officeart/2005/8/layout/process1"/>
    <dgm:cxn modelId="{5799D2B7-A368-7147-A895-3B4C5574BCED}" type="presParOf" srcId="{7092DCE1-993E-0D48-8A4D-6CEBA507BEAD}" destId="{EDBDF932-AF51-9E47-A22A-73A546611A95}" srcOrd="4" destOrd="0" presId="urn:microsoft.com/office/officeart/2005/8/layout/process1"/>
    <dgm:cxn modelId="{5C99BA39-BADC-1245-8B3B-67C84C21953E}" type="presParOf" srcId="{7092DCE1-993E-0D48-8A4D-6CEBA507BEAD}" destId="{6E3FC8C1-63DC-BC49-BDC7-6FD4BF6C59E7}" srcOrd="5" destOrd="0" presId="urn:microsoft.com/office/officeart/2005/8/layout/process1"/>
    <dgm:cxn modelId="{907B2BA7-3BE0-AE40-B088-E6F160E6AAAE}" type="presParOf" srcId="{6E3FC8C1-63DC-BC49-BDC7-6FD4BF6C59E7}" destId="{F3EBDFC5-D500-E74A-A4F5-06DBB8832276}" srcOrd="0" destOrd="0" presId="urn:microsoft.com/office/officeart/2005/8/layout/process1"/>
    <dgm:cxn modelId="{8022755B-8513-3D4F-A3D9-4B9CA87140F2}" type="presParOf" srcId="{7092DCE1-993E-0D48-8A4D-6CEBA507BEAD}" destId="{BE7DE859-6B02-B741-A965-EEE180F323CF}" srcOrd="6" destOrd="0" presId="urn:microsoft.com/office/officeart/2005/8/layout/process1"/>
    <dgm:cxn modelId="{0BFB0379-A854-5548-9C74-6E4A87FC7984}" type="presParOf" srcId="{7092DCE1-993E-0D48-8A4D-6CEBA507BEAD}" destId="{FED406F3-8FD2-5E4E-97C5-97A0107BEDB8}" srcOrd="7" destOrd="0" presId="urn:microsoft.com/office/officeart/2005/8/layout/process1"/>
    <dgm:cxn modelId="{194365B8-B743-1249-AE2B-C9D0212AC658}" type="presParOf" srcId="{FED406F3-8FD2-5E4E-97C5-97A0107BEDB8}" destId="{8EBC72D1-0DC1-5B45-95A0-4FF68181B21F}" srcOrd="0" destOrd="0" presId="urn:microsoft.com/office/officeart/2005/8/layout/process1"/>
    <dgm:cxn modelId="{09C10FD2-CB43-6441-880F-EA369E7DCA1B}" type="presParOf" srcId="{7092DCE1-993E-0D48-8A4D-6CEBA507BEAD}" destId="{E8AE5500-252E-514F-A721-13164FEC2101}" srcOrd="8" destOrd="0" presId="urn:microsoft.com/office/officeart/2005/8/layout/process1"/>
    <dgm:cxn modelId="{0AB1AB25-0363-5F4D-8D12-139E0A9E1BF7}" type="presParOf" srcId="{7092DCE1-993E-0D48-8A4D-6CEBA507BEAD}" destId="{7E607FF9-9B8A-9947-9A8D-520A118DD89F}" srcOrd="9" destOrd="0" presId="urn:microsoft.com/office/officeart/2005/8/layout/process1"/>
    <dgm:cxn modelId="{CB935DA2-54DA-A449-8049-B125F9DC2F6B}" type="presParOf" srcId="{7E607FF9-9B8A-9947-9A8D-520A118DD89F}" destId="{91584FA4-9D6F-A94F-B5A4-04A64722B78F}" srcOrd="0" destOrd="0" presId="urn:microsoft.com/office/officeart/2005/8/layout/process1"/>
    <dgm:cxn modelId="{B8AE2692-9CEF-894E-AD9B-014A50C8B5EC}" type="presParOf" srcId="{7092DCE1-993E-0D48-8A4D-6CEBA507BEAD}" destId="{B337F2E0-B3CF-E645-9998-443436421274}" srcOrd="10" destOrd="0" presId="urn:microsoft.com/office/officeart/2005/8/layout/process1"/>
    <dgm:cxn modelId="{968EAFCA-028B-FA48-BBC7-09C685E0D624}" type="presParOf" srcId="{7092DCE1-993E-0D48-8A4D-6CEBA507BEAD}" destId="{7D171BAC-6DA7-6F42-B71F-3D67B7E1ACB4}" srcOrd="11" destOrd="0" presId="urn:microsoft.com/office/officeart/2005/8/layout/process1"/>
    <dgm:cxn modelId="{A390E5A1-F7EB-E448-8106-938F45D2B061}" type="presParOf" srcId="{7D171BAC-6DA7-6F42-B71F-3D67B7E1ACB4}" destId="{6C791676-9FBD-454C-974A-71954723C459}" srcOrd="0" destOrd="0" presId="urn:microsoft.com/office/officeart/2005/8/layout/process1"/>
    <dgm:cxn modelId="{9F47DAFE-5151-A94A-811B-2726A43E7DF9}" type="presParOf" srcId="{7092DCE1-993E-0D48-8A4D-6CEBA507BEAD}" destId="{F8916F98-973F-5E43-9333-A8D8CAD5255B}" srcOrd="1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BC59139-A8E0-6845-8C5E-4F09FBE9BE94}" type="doc">
      <dgm:prSet loTypeId="urn:microsoft.com/office/officeart/2005/8/layout/hChevron3" loCatId="" qsTypeId="urn:microsoft.com/office/officeart/2005/8/quickstyle/simple1" qsCatId="simple" csTypeId="urn:microsoft.com/office/officeart/2005/8/colors/accent1_2" csCatId="accent1" phldr="1"/>
      <dgm:spPr/>
    </dgm:pt>
    <dgm:pt modelId="{607623D3-7666-4043-9FFB-8DA9D3F184B3}">
      <dgm:prSet phldrT="[Text]"/>
      <dgm:spPr/>
      <dgm:t>
        <a:bodyPr/>
        <a:lstStyle/>
        <a:p>
          <a:r>
            <a:rPr lang="en-US"/>
            <a:t>From</a:t>
          </a:r>
        </a:p>
      </dgm:t>
    </dgm:pt>
    <dgm:pt modelId="{81537015-89A9-C640-9699-FF43170DD662}" type="parTrans" cxnId="{1166A3E9-7C06-E848-96F5-1A4EE78CACA5}">
      <dgm:prSet/>
      <dgm:spPr/>
      <dgm:t>
        <a:bodyPr/>
        <a:lstStyle/>
        <a:p>
          <a:endParaRPr lang="en-US"/>
        </a:p>
      </dgm:t>
    </dgm:pt>
    <dgm:pt modelId="{F86389E2-0B92-6D41-BF30-BA8CAC2172B5}" type="sibTrans" cxnId="{1166A3E9-7C06-E848-96F5-1A4EE78CACA5}">
      <dgm:prSet/>
      <dgm:spPr/>
      <dgm:t>
        <a:bodyPr/>
        <a:lstStyle/>
        <a:p>
          <a:endParaRPr lang="en-US"/>
        </a:p>
      </dgm:t>
    </dgm:pt>
    <dgm:pt modelId="{85D1CB46-BEFA-D54E-AE43-B7178E40BB48}">
      <dgm:prSet phldrT="[Text]"/>
      <dgm:spPr>
        <a:solidFill>
          <a:srgbClr val="FF0000"/>
        </a:solidFill>
      </dgm:spPr>
      <dgm:t>
        <a:bodyPr/>
        <a:lstStyle/>
        <a:p>
          <a:r>
            <a:rPr lang="en-US"/>
            <a:t>‘What are the problems with our disadvantaged pupils?’</a:t>
          </a:r>
        </a:p>
      </dgm:t>
    </dgm:pt>
    <dgm:pt modelId="{4C3B25E7-927D-8D45-ABC8-A763620E2E80}" type="parTrans" cxnId="{034EAE40-4E84-5949-8210-2A8270922478}">
      <dgm:prSet/>
      <dgm:spPr/>
      <dgm:t>
        <a:bodyPr/>
        <a:lstStyle/>
        <a:p>
          <a:endParaRPr lang="en-US"/>
        </a:p>
      </dgm:t>
    </dgm:pt>
    <dgm:pt modelId="{6502A08C-3B4B-244E-AD39-E51475871624}" type="sibTrans" cxnId="{034EAE40-4E84-5949-8210-2A8270922478}">
      <dgm:prSet/>
      <dgm:spPr/>
      <dgm:t>
        <a:bodyPr/>
        <a:lstStyle/>
        <a:p>
          <a:endParaRPr lang="en-US"/>
        </a:p>
      </dgm:t>
    </dgm:pt>
    <dgm:pt modelId="{9AE43B2D-22F0-E544-A6B1-8D097A91B581}">
      <dgm:prSet phldrT="[Text]"/>
      <dgm:spPr>
        <a:solidFill>
          <a:srgbClr val="00B050"/>
        </a:solidFill>
      </dgm:spPr>
      <dgm:t>
        <a:bodyPr/>
        <a:lstStyle/>
        <a:p>
          <a:r>
            <a:rPr lang="en-US"/>
            <a:t>‘How can we better include ALL of our pupils in school life and challenging learning?’ </a:t>
          </a:r>
        </a:p>
      </dgm:t>
    </dgm:pt>
    <dgm:pt modelId="{BEC29F2B-91E4-8148-B668-BA0C2CFC6128}" type="parTrans" cxnId="{641B9634-469C-C34C-8E17-A2DF0E918175}">
      <dgm:prSet/>
      <dgm:spPr/>
      <dgm:t>
        <a:bodyPr/>
        <a:lstStyle/>
        <a:p>
          <a:endParaRPr lang="en-US"/>
        </a:p>
      </dgm:t>
    </dgm:pt>
    <dgm:pt modelId="{8478DB78-31F9-244D-A79B-991F787EDE02}" type="sibTrans" cxnId="{641B9634-469C-C34C-8E17-A2DF0E918175}">
      <dgm:prSet/>
      <dgm:spPr/>
      <dgm:t>
        <a:bodyPr/>
        <a:lstStyle/>
        <a:p>
          <a:endParaRPr lang="en-US"/>
        </a:p>
      </dgm:t>
    </dgm:pt>
    <dgm:pt modelId="{071158B2-BEC1-C349-9534-22CC4FD6B8B1}">
      <dgm:prSet/>
      <dgm:spPr/>
      <dgm:t>
        <a:bodyPr/>
        <a:lstStyle/>
        <a:p>
          <a:r>
            <a:rPr lang="en-US"/>
            <a:t>to</a:t>
          </a:r>
        </a:p>
      </dgm:t>
    </dgm:pt>
    <dgm:pt modelId="{48DC4F1A-69B1-334B-B6A9-D64049286B10}" type="parTrans" cxnId="{4340363A-7A19-DB44-8F3B-580A28D5FA67}">
      <dgm:prSet/>
      <dgm:spPr/>
      <dgm:t>
        <a:bodyPr/>
        <a:lstStyle/>
        <a:p>
          <a:endParaRPr lang="en-US"/>
        </a:p>
      </dgm:t>
    </dgm:pt>
    <dgm:pt modelId="{64FBF11D-A6FD-4143-8B64-0EAF6A88831D}" type="sibTrans" cxnId="{4340363A-7A19-DB44-8F3B-580A28D5FA67}">
      <dgm:prSet/>
      <dgm:spPr/>
      <dgm:t>
        <a:bodyPr/>
        <a:lstStyle/>
        <a:p>
          <a:endParaRPr lang="en-US"/>
        </a:p>
      </dgm:t>
    </dgm:pt>
    <dgm:pt modelId="{F7E063E7-7ACB-2248-9712-0B69852DAEBE}" type="pres">
      <dgm:prSet presAssocID="{DBC59139-A8E0-6845-8C5E-4F09FBE9BE94}" presName="Name0" presStyleCnt="0">
        <dgm:presLayoutVars>
          <dgm:dir/>
          <dgm:resizeHandles val="exact"/>
        </dgm:presLayoutVars>
      </dgm:prSet>
      <dgm:spPr/>
    </dgm:pt>
    <dgm:pt modelId="{1F454681-C43B-A244-B05F-C656B6E9D5BC}" type="pres">
      <dgm:prSet presAssocID="{607623D3-7666-4043-9FFB-8DA9D3F184B3}" presName="parTxOnly" presStyleLbl="node1" presStyleIdx="0" presStyleCnt="4" custScaleX="37727">
        <dgm:presLayoutVars>
          <dgm:bulletEnabled val="1"/>
        </dgm:presLayoutVars>
      </dgm:prSet>
      <dgm:spPr/>
    </dgm:pt>
    <dgm:pt modelId="{069D21E0-F427-C641-B1B8-5E2E7570526B}" type="pres">
      <dgm:prSet presAssocID="{F86389E2-0B92-6D41-BF30-BA8CAC2172B5}" presName="parSpace" presStyleCnt="0"/>
      <dgm:spPr/>
    </dgm:pt>
    <dgm:pt modelId="{651352F3-DA2B-BF40-9F6A-D358C5C6C6A7}" type="pres">
      <dgm:prSet presAssocID="{85D1CB46-BEFA-D54E-AE43-B7178E40BB48}" presName="parTxOnly" presStyleLbl="node1" presStyleIdx="1" presStyleCnt="4">
        <dgm:presLayoutVars>
          <dgm:bulletEnabled val="1"/>
        </dgm:presLayoutVars>
      </dgm:prSet>
      <dgm:spPr/>
    </dgm:pt>
    <dgm:pt modelId="{291246CA-1807-8441-A531-C64C67D23354}" type="pres">
      <dgm:prSet presAssocID="{6502A08C-3B4B-244E-AD39-E51475871624}" presName="parSpace" presStyleCnt="0"/>
      <dgm:spPr/>
    </dgm:pt>
    <dgm:pt modelId="{3C073AB0-476A-764B-B982-6B3ABA5E70A5}" type="pres">
      <dgm:prSet presAssocID="{071158B2-BEC1-C349-9534-22CC4FD6B8B1}" presName="parTxOnly" presStyleLbl="node1" presStyleIdx="2" presStyleCnt="4" custScaleX="48284">
        <dgm:presLayoutVars>
          <dgm:bulletEnabled val="1"/>
        </dgm:presLayoutVars>
      </dgm:prSet>
      <dgm:spPr/>
    </dgm:pt>
    <dgm:pt modelId="{5FA4E88E-C515-4346-9EFE-03ADD98B21DA}" type="pres">
      <dgm:prSet presAssocID="{64FBF11D-A6FD-4143-8B64-0EAF6A88831D}" presName="parSpace" presStyleCnt="0"/>
      <dgm:spPr/>
    </dgm:pt>
    <dgm:pt modelId="{53E293D8-5053-F84B-B028-FF253D66EE57}" type="pres">
      <dgm:prSet presAssocID="{9AE43B2D-22F0-E544-A6B1-8D097A91B581}" presName="parTxOnly" presStyleLbl="node1" presStyleIdx="3" presStyleCnt="4">
        <dgm:presLayoutVars>
          <dgm:bulletEnabled val="1"/>
        </dgm:presLayoutVars>
      </dgm:prSet>
      <dgm:spPr/>
    </dgm:pt>
  </dgm:ptLst>
  <dgm:cxnLst>
    <dgm:cxn modelId="{BD0B9110-C259-0D4D-9E41-E74FDB3689DC}" type="presOf" srcId="{071158B2-BEC1-C349-9534-22CC4FD6B8B1}" destId="{3C073AB0-476A-764B-B982-6B3ABA5E70A5}" srcOrd="0" destOrd="0" presId="urn:microsoft.com/office/officeart/2005/8/layout/hChevron3"/>
    <dgm:cxn modelId="{04EA2426-9A85-024A-AC17-9A6F7FB9B70A}" type="presOf" srcId="{607623D3-7666-4043-9FFB-8DA9D3F184B3}" destId="{1F454681-C43B-A244-B05F-C656B6E9D5BC}" srcOrd="0" destOrd="0" presId="urn:microsoft.com/office/officeart/2005/8/layout/hChevron3"/>
    <dgm:cxn modelId="{641B9634-469C-C34C-8E17-A2DF0E918175}" srcId="{DBC59139-A8E0-6845-8C5E-4F09FBE9BE94}" destId="{9AE43B2D-22F0-E544-A6B1-8D097A91B581}" srcOrd="3" destOrd="0" parTransId="{BEC29F2B-91E4-8148-B668-BA0C2CFC6128}" sibTransId="{8478DB78-31F9-244D-A79B-991F787EDE02}"/>
    <dgm:cxn modelId="{4340363A-7A19-DB44-8F3B-580A28D5FA67}" srcId="{DBC59139-A8E0-6845-8C5E-4F09FBE9BE94}" destId="{071158B2-BEC1-C349-9534-22CC4FD6B8B1}" srcOrd="2" destOrd="0" parTransId="{48DC4F1A-69B1-334B-B6A9-D64049286B10}" sibTransId="{64FBF11D-A6FD-4143-8B64-0EAF6A88831D}"/>
    <dgm:cxn modelId="{034EAE40-4E84-5949-8210-2A8270922478}" srcId="{DBC59139-A8E0-6845-8C5E-4F09FBE9BE94}" destId="{85D1CB46-BEFA-D54E-AE43-B7178E40BB48}" srcOrd="1" destOrd="0" parTransId="{4C3B25E7-927D-8D45-ABC8-A763620E2E80}" sibTransId="{6502A08C-3B4B-244E-AD39-E51475871624}"/>
    <dgm:cxn modelId="{A08AD269-5CA7-FA44-B290-7F752FB65B9B}" type="presOf" srcId="{9AE43B2D-22F0-E544-A6B1-8D097A91B581}" destId="{53E293D8-5053-F84B-B028-FF253D66EE57}" srcOrd="0" destOrd="0" presId="urn:microsoft.com/office/officeart/2005/8/layout/hChevron3"/>
    <dgm:cxn modelId="{11D30197-251F-0C40-80BC-3F08749AAC2D}" type="presOf" srcId="{DBC59139-A8E0-6845-8C5E-4F09FBE9BE94}" destId="{F7E063E7-7ACB-2248-9712-0B69852DAEBE}" srcOrd="0" destOrd="0" presId="urn:microsoft.com/office/officeart/2005/8/layout/hChevron3"/>
    <dgm:cxn modelId="{A3D94899-A866-B544-A210-4EA67964CA8B}" type="presOf" srcId="{85D1CB46-BEFA-D54E-AE43-B7178E40BB48}" destId="{651352F3-DA2B-BF40-9F6A-D358C5C6C6A7}" srcOrd="0" destOrd="0" presId="urn:microsoft.com/office/officeart/2005/8/layout/hChevron3"/>
    <dgm:cxn modelId="{1166A3E9-7C06-E848-96F5-1A4EE78CACA5}" srcId="{DBC59139-A8E0-6845-8C5E-4F09FBE9BE94}" destId="{607623D3-7666-4043-9FFB-8DA9D3F184B3}" srcOrd="0" destOrd="0" parTransId="{81537015-89A9-C640-9699-FF43170DD662}" sibTransId="{F86389E2-0B92-6D41-BF30-BA8CAC2172B5}"/>
    <dgm:cxn modelId="{9B68227B-962C-CB42-AC85-0009CC9E29DA}" type="presParOf" srcId="{F7E063E7-7ACB-2248-9712-0B69852DAEBE}" destId="{1F454681-C43B-A244-B05F-C656B6E9D5BC}" srcOrd="0" destOrd="0" presId="urn:microsoft.com/office/officeart/2005/8/layout/hChevron3"/>
    <dgm:cxn modelId="{FD971008-0F32-594A-B374-5921CAD142ED}" type="presParOf" srcId="{F7E063E7-7ACB-2248-9712-0B69852DAEBE}" destId="{069D21E0-F427-C641-B1B8-5E2E7570526B}" srcOrd="1" destOrd="0" presId="urn:microsoft.com/office/officeart/2005/8/layout/hChevron3"/>
    <dgm:cxn modelId="{EA6598D1-F144-D447-AA66-9D82196BE185}" type="presParOf" srcId="{F7E063E7-7ACB-2248-9712-0B69852DAEBE}" destId="{651352F3-DA2B-BF40-9F6A-D358C5C6C6A7}" srcOrd="2" destOrd="0" presId="urn:microsoft.com/office/officeart/2005/8/layout/hChevron3"/>
    <dgm:cxn modelId="{A29507EC-A68A-7D49-85BE-5D76C4553BBF}" type="presParOf" srcId="{F7E063E7-7ACB-2248-9712-0B69852DAEBE}" destId="{291246CA-1807-8441-A531-C64C67D23354}" srcOrd="3" destOrd="0" presId="urn:microsoft.com/office/officeart/2005/8/layout/hChevron3"/>
    <dgm:cxn modelId="{13A40B67-1560-4A46-8907-7C3E7FB3C559}" type="presParOf" srcId="{F7E063E7-7ACB-2248-9712-0B69852DAEBE}" destId="{3C073AB0-476A-764B-B982-6B3ABA5E70A5}" srcOrd="4" destOrd="0" presId="urn:microsoft.com/office/officeart/2005/8/layout/hChevron3"/>
    <dgm:cxn modelId="{9ABF2FB0-53CB-EE4A-BB03-7C1449F1CA84}" type="presParOf" srcId="{F7E063E7-7ACB-2248-9712-0B69852DAEBE}" destId="{5FA4E88E-C515-4346-9EFE-03ADD98B21DA}" srcOrd="5" destOrd="0" presId="urn:microsoft.com/office/officeart/2005/8/layout/hChevron3"/>
    <dgm:cxn modelId="{05929F98-7523-4840-9D6E-E03C94F688EB}" type="presParOf" srcId="{F7E063E7-7ACB-2248-9712-0B69852DAEBE}" destId="{53E293D8-5053-F84B-B028-FF253D66EE57}" srcOrd="6"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79F762-8DE1-2144-AE89-C5C1DEEEC936}">
      <dsp:nvSpPr>
        <dsp:cNvPr id="0" name=""/>
        <dsp:cNvSpPr/>
      </dsp:nvSpPr>
      <dsp:spPr>
        <a:xfrm>
          <a:off x="14832" y="1143075"/>
          <a:ext cx="1208611" cy="1664201"/>
        </a:xfrm>
        <a:prstGeom prst="roundRect">
          <a:avLst>
            <a:gd name="adj" fmla="val 10000"/>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a:t>A</a:t>
          </a:r>
        </a:p>
        <a:p>
          <a:pPr marL="0" lvl="0" indent="0" algn="ctr" defTabSz="488950">
            <a:lnSpc>
              <a:spcPct val="90000"/>
            </a:lnSpc>
            <a:spcBef>
              <a:spcPct val="0"/>
            </a:spcBef>
            <a:spcAft>
              <a:spcPct val="35000"/>
            </a:spcAft>
            <a:buNone/>
          </a:pPr>
          <a:r>
            <a:rPr lang="en-US" sz="1100" kern="1200"/>
            <a:t>School culture, expectations, relationships, leadership capacity.</a:t>
          </a:r>
        </a:p>
      </dsp:txBody>
      <dsp:txXfrm>
        <a:off x="50231" y="1178474"/>
        <a:ext cx="1137813" cy="1593403"/>
      </dsp:txXfrm>
    </dsp:sp>
    <dsp:sp modelId="{F35F4490-6C62-9345-93A6-DC480643CA85}">
      <dsp:nvSpPr>
        <dsp:cNvPr id="0" name=""/>
        <dsp:cNvSpPr/>
      </dsp:nvSpPr>
      <dsp:spPr>
        <a:xfrm rot="46197">
          <a:off x="1341383" y="1836695"/>
          <a:ext cx="250078" cy="29973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1341386" y="1896138"/>
        <a:ext cx="175055" cy="179841"/>
      </dsp:txXfrm>
    </dsp:sp>
    <dsp:sp modelId="{6782BC3D-67C7-3844-8B02-DFAE2FF60D56}">
      <dsp:nvSpPr>
        <dsp:cNvPr id="0" name=""/>
        <dsp:cNvSpPr/>
      </dsp:nvSpPr>
      <dsp:spPr>
        <a:xfrm>
          <a:off x="1695247" y="1165658"/>
          <a:ext cx="1208611" cy="1664201"/>
        </a:xfrm>
        <a:prstGeom prst="roundRect">
          <a:avLst>
            <a:gd name="adj" fmla="val 10000"/>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a:t>B</a:t>
          </a:r>
        </a:p>
        <a:p>
          <a:pPr marL="0" lvl="0" indent="0" algn="ctr" defTabSz="488950">
            <a:lnSpc>
              <a:spcPct val="90000"/>
            </a:lnSpc>
            <a:spcBef>
              <a:spcPct val="0"/>
            </a:spcBef>
            <a:spcAft>
              <a:spcPct val="35000"/>
            </a:spcAft>
            <a:buNone/>
          </a:pPr>
          <a:r>
            <a:rPr lang="en-US" sz="1100" kern="1200"/>
            <a:t>Assessment of need: </a:t>
          </a:r>
        </a:p>
        <a:p>
          <a:pPr marL="0" lvl="0" indent="0" algn="ctr" defTabSz="488950">
            <a:lnSpc>
              <a:spcPct val="90000"/>
            </a:lnSpc>
            <a:spcBef>
              <a:spcPct val="0"/>
            </a:spcBef>
            <a:spcAft>
              <a:spcPct val="35000"/>
            </a:spcAft>
            <a:buNone/>
          </a:pPr>
          <a:r>
            <a:rPr lang="en-US" sz="1100" kern="1200"/>
            <a:t>what are the controllable factors that impact on disadvantaged pupils' learning?</a:t>
          </a:r>
        </a:p>
      </dsp:txBody>
      <dsp:txXfrm>
        <a:off x="1730646" y="1201057"/>
        <a:ext cx="1137813" cy="1593403"/>
      </dsp:txXfrm>
    </dsp:sp>
    <dsp:sp modelId="{321B8E23-D254-0046-938E-322EF3B9DC7C}">
      <dsp:nvSpPr>
        <dsp:cNvPr id="0" name=""/>
        <dsp:cNvSpPr/>
      </dsp:nvSpPr>
      <dsp:spPr>
        <a:xfrm>
          <a:off x="3024720" y="1847891"/>
          <a:ext cx="256225" cy="29973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3024720" y="1907838"/>
        <a:ext cx="179358" cy="179841"/>
      </dsp:txXfrm>
    </dsp:sp>
    <dsp:sp modelId="{EDBDF932-AF51-9E47-A22A-73A546611A95}">
      <dsp:nvSpPr>
        <dsp:cNvPr id="0" name=""/>
        <dsp:cNvSpPr/>
      </dsp:nvSpPr>
      <dsp:spPr>
        <a:xfrm>
          <a:off x="3387303" y="1165658"/>
          <a:ext cx="1208611" cy="1664201"/>
        </a:xfrm>
        <a:prstGeom prst="roundRect">
          <a:avLst>
            <a:gd name="adj" fmla="val 10000"/>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a:t>C</a:t>
          </a:r>
        </a:p>
        <a:p>
          <a:pPr marL="0" lvl="0" indent="0" algn="ctr" defTabSz="488950">
            <a:lnSpc>
              <a:spcPct val="90000"/>
            </a:lnSpc>
            <a:spcBef>
              <a:spcPct val="0"/>
            </a:spcBef>
            <a:spcAft>
              <a:spcPct val="35000"/>
            </a:spcAft>
            <a:buNone/>
          </a:pPr>
          <a:r>
            <a:rPr lang="en-US" sz="1100" b="0" kern="1200"/>
            <a:t>How do we address disadvantage in the classroom, through academic intervention and </a:t>
          </a:r>
          <a:r>
            <a:rPr lang="en-US" sz="1200" b="0" kern="1200"/>
            <a:t>wider approaches</a:t>
          </a:r>
          <a:r>
            <a:rPr lang="en-US" sz="1100" b="0" kern="1200"/>
            <a:t>?</a:t>
          </a:r>
        </a:p>
      </dsp:txBody>
      <dsp:txXfrm>
        <a:off x="3422702" y="1201057"/>
        <a:ext cx="1137813" cy="1593403"/>
      </dsp:txXfrm>
    </dsp:sp>
    <dsp:sp modelId="{6E3FC8C1-63DC-BC49-BDC7-6FD4BF6C59E7}">
      <dsp:nvSpPr>
        <dsp:cNvPr id="0" name=""/>
        <dsp:cNvSpPr/>
      </dsp:nvSpPr>
      <dsp:spPr>
        <a:xfrm>
          <a:off x="4716776" y="1847891"/>
          <a:ext cx="256225" cy="29973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4716776" y="1907838"/>
        <a:ext cx="179358" cy="179841"/>
      </dsp:txXfrm>
    </dsp:sp>
    <dsp:sp modelId="{BE7DE859-6B02-B741-A965-EEE180F323CF}">
      <dsp:nvSpPr>
        <dsp:cNvPr id="0" name=""/>
        <dsp:cNvSpPr/>
      </dsp:nvSpPr>
      <dsp:spPr>
        <a:xfrm>
          <a:off x="5079359" y="1165658"/>
          <a:ext cx="1208611" cy="1664201"/>
        </a:xfrm>
        <a:prstGeom prst="roundRect">
          <a:avLst>
            <a:gd name="adj" fmla="val 10000"/>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a:t>D</a:t>
          </a:r>
        </a:p>
        <a:p>
          <a:pPr marL="0" lvl="0" indent="0" algn="ctr" defTabSz="533400">
            <a:lnSpc>
              <a:spcPct val="90000"/>
            </a:lnSpc>
            <a:spcBef>
              <a:spcPct val="0"/>
            </a:spcBef>
            <a:spcAft>
              <a:spcPct val="35000"/>
            </a:spcAft>
            <a:buNone/>
          </a:pPr>
          <a:r>
            <a:rPr lang="en-US" sz="1200" kern="1200"/>
            <a:t>How does research evidence support the approach(es)?</a:t>
          </a:r>
        </a:p>
      </dsp:txBody>
      <dsp:txXfrm>
        <a:off x="5114758" y="1201057"/>
        <a:ext cx="1137813" cy="1593403"/>
      </dsp:txXfrm>
    </dsp:sp>
    <dsp:sp modelId="{FED406F3-8FD2-5E4E-97C5-97A0107BEDB8}">
      <dsp:nvSpPr>
        <dsp:cNvPr id="0" name=""/>
        <dsp:cNvSpPr/>
      </dsp:nvSpPr>
      <dsp:spPr>
        <a:xfrm>
          <a:off x="6408832" y="1847891"/>
          <a:ext cx="256225" cy="29973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6408832" y="1907838"/>
        <a:ext cx="179358" cy="179841"/>
      </dsp:txXfrm>
    </dsp:sp>
    <dsp:sp modelId="{E8AE5500-252E-514F-A721-13164FEC2101}">
      <dsp:nvSpPr>
        <dsp:cNvPr id="0" name=""/>
        <dsp:cNvSpPr/>
      </dsp:nvSpPr>
      <dsp:spPr>
        <a:xfrm>
          <a:off x="6771415" y="1165658"/>
          <a:ext cx="1208611" cy="1664201"/>
        </a:xfrm>
        <a:prstGeom prst="roundRect">
          <a:avLst>
            <a:gd name="adj" fmla="val 10000"/>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a:t>E</a:t>
          </a:r>
        </a:p>
        <a:p>
          <a:pPr marL="0" lvl="0" indent="0" algn="ctr" defTabSz="533400">
            <a:lnSpc>
              <a:spcPct val="90000"/>
            </a:lnSpc>
            <a:spcBef>
              <a:spcPct val="0"/>
            </a:spcBef>
            <a:spcAft>
              <a:spcPct val="35000"/>
            </a:spcAft>
            <a:buNone/>
          </a:pPr>
          <a:r>
            <a:rPr lang="en-US" sz="1200" kern="1200"/>
            <a:t>How will we ensure it is implemented well?</a:t>
          </a:r>
        </a:p>
        <a:p>
          <a:pPr marL="0" lvl="0" indent="0" algn="ctr" defTabSz="533400">
            <a:lnSpc>
              <a:spcPct val="90000"/>
            </a:lnSpc>
            <a:spcBef>
              <a:spcPct val="0"/>
            </a:spcBef>
            <a:spcAft>
              <a:spcPct val="35000"/>
            </a:spcAft>
            <a:buNone/>
          </a:pPr>
          <a:r>
            <a:rPr lang="en-US" sz="1200" kern="1200"/>
            <a:t>What system wide support can we draw on?</a:t>
          </a:r>
        </a:p>
      </dsp:txBody>
      <dsp:txXfrm>
        <a:off x="6806814" y="1201057"/>
        <a:ext cx="1137813" cy="1593403"/>
      </dsp:txXfrm>
    </dsp:sp>
    <dsp:sp modelId="{7E607FF9-9B8A-9947-9A8D-520A118DD89F}">
      <dsp:nvSpPr>
        <dsp:cNvPr id="0" name=""/>
        <dsp:cNvSpPr/>
      </dsp:nvSpPr>
      <dsp:spPr>
        <a:xfrm>
          <a:off x="8100888" y="1847891"/>
          <a:ext cx="256225" cy="29973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8100888" y="1907838"/>
        <a:ext cx="179358" cy="179841"/>
      </dsp:txXfrm>
    </dsp:sp>
    <dsp:sp modelId="{B337F2E0-B3CF-E645-9998-443436421274}">
      <dsp:nvSpPr>
        <dsp:cNvPr id="0" name=""/>
        <dsp:cNvSpPr/>
      </dsp:nvSpPr>
      <dsp:spPr>
        <a:xfrm>
          <a:off x="8463471" y="1165658"/>
          <a:ext cx="1208611" cy="1664201"/>
        </a:xfrm>
        <a:prstGeom prst="roundRect">
          <a:avLst>
            <a:gd name="adj" fmla="val 10000"/>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a:t>F</a:t>
          </a:r>
        </a:p>
        <a:p>
          <a:pPr marL="0" lvl="0" indent="0" algn="ctr" defTabSz="533400">
            <a:lnSpc>
              <a:spcPct val="90000"/>
            </a:lnSpc>
            <a:spcBef>
              <a:spcPct val="0"/>
            </a:spcBef>
            <a:spcAft>
              <a:spcPct val="35000"/>
            </a:spcAft>
            <a:buNone/>
          </a:pPr>
          <a:r>
            <a:rPr lang="en-US" sz="1200" kern="1200"/>
            <a:t>What milestones will tell us we are on track?</a:t>
          </a:r>
        </a:p>
      </dsp:txBody>
      <dsp:txXfrm>
        <a:off x="8498870" y="1201057"/>
        <a:ext cx="1137813" cy="1593403"/>
      </dsp:txXfrm>
    </dsp:sp>
    <dsp:sp modelId="{7D171BAC-6DA7-6F42-B71F-3D67B7E1ACB4}">
      <dsp:nvSpPr>
        <dsp:cNvPr id="0" name=""/>
        <dsp:cNvSpPr/>
      </dsp:nvSpPr>
      <dsp:spPr>
        <a:xfrm>
          <a:off x="9792944" y="1847891"/>
          <a:ext cx="256225" cy="29973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9792944" y="1907838"/>
        <a:ext cx="179358" cy="179841"/>
      </dsp:txXfrm>
    </dsp:sp>
    <dsp:sp modelId="{F8916F98-973F-5E43-9333-A8D8CAD5255B}">
      <dsp:nvSpPr>
        <dsp:cNvPr id="0" name=""/>
        <dsp:cNvSpPr/>
      </dsp:nvSpPr>
      <dsp:spPr>
        <a:xfrm>
          <a:off x="10155528" y="1165658"/>
          <a:ext cx="1208611" cy="1664201"/>
        </a:xfrm>
        <a:prstGeom prst="roundRect">
          <a:avLst>
            <a:gd name="adj" fmla="val 10000"/>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a:t>G</a:t>
          </a:r>
        </a:p>
        <a:p>
          <a:pPr marL="0" lvl="0" indent="0" algn="ctr" defTabSz="533400">
            <a:lnSpc>
              <a:spcPct val="90000"/>
            </a:lnSpc>
            <a:spcBef>
              <a:spcPct val="0"/>
            </a:spcBef>
            <a:spcAft>
              <a:spcPct val="35000"/>
            </a:spcAft>
            <a:buNone/>
          </a:pPr>
          <a:r>
            <a:rPr lang="en-US" sz="1200" kern="1200"/>
            <a:t>What is the intended impact?</a:t>
          </a:r>
        </a:p>
      </dsp:txBody>
      <dsp:txXfrm>
        <a:off x="10190927" y="1201057"/>
        <a:ext cx="1137813" cy="15934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454681-C43B-A244-B05F-C656B6E9D5BC}">
      <dsp:nvSpPr>
        <dsp:cNvPr id="0" name=""/>
        <dsp:cNvSpPr/>
      </dsp:nvSpPr>
      <dsp:spPr>
        <a:xfrm>
          <a:off x="898" y="2067457"/>
          <a:ext cx="1805570" cy="1914353"/>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64008" rIns="32004" bIns="64008" numCol="1" spcCol="1270" anchor="ctr" anchorCtr="0">
          <a:noAutofit/>
        </a:bodyPr>
        <a:lstStyle/>
        <a:p>
          <a:pPr marL="0" lvl="0" indent="0" algn="ctr" defTabSz="1066800">
            <a:lnSpc>
              <a:spcPct val="90000"/>
            </a:lnSpc>
            <a:spcBef>
              <a:spcPct val="0"/>
            </a:spcBef>
            <a:spcAft>
              <a:spcPct val="35000"/>
            </a:spcAft>
            <a:buNone/>
          </a:pPr>
          <a:r>
            <a:rPr lang="en-US" sz="2400" kern="1200"/>
            <a:t>From</a:t>
          </a:r>
        </a:p>
      </dsp:txBody>
      <dsp:txXfrm>
        <a:off x="898" y="2067457"/>
        <a:ext cx="1354178" cy="1914353"/>
      </dsp:txXfrm>
    </dsp:sp>
    <dsp:sp modelId="{651352F3-DA2B-BF40-9F6A-D358C5C6C6A7}">
      <dsp:nvSpPr>
        <dsp:cNvPr id="0" name=""/>
        <dsp:cNvSpPr/>
      </dsp:nvSpPr>
      <dsp:spPr>
        <a:xfrm>
          <a:off x="849292" y="2067457"/>
          <a:ext cx="4785883" cy="1914353"/>
        </a:xfrm>
        <a:prstGeom prst="chevron">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64008" rIns="32004" bIns="64008" numCol="1" spcCol="1270" anchor="ctr" anchorCtr="0">
          <a:noAutofit/>
        </a:bodyPr>
        <a:lstStyle/>
        <a:p>
          <a:pPr marL="0" lvl="0" indent="0" algn="ctr" defTabSz="1066800">
            <a:lnSpc>
              <a:spcPct val="90000"/>
            </a:lnSpc>
            <a:spcBef>
              <a:spcPct val="0"/>
            </a:spcBef>
            <a:spcAft>
              <a:spcPct val="35000"/>
            </a:spcAft>
            <a:buNone/>
          </a:pPr>
          <a:r>
            <a:rPr lang="en-US" sz="2400" kern="1200"/>
            <a:t>‘What are the problems with our disadvantaged pupils?’</a:t>
          </a:r>
        </a:p>
      </dsp:txBody>
      <dsp:txXfrm>
        <a:off x="1806469" y="2067457"/>
        <a:ext cx="2871530" cy="1914353"/>
      </dsp:txXfrm>
    </dsp:sp>
    <dsp:sp modelId="{3C073AB0-476A-764B-B982-6B3ABA5E70A5}">
      <dsp:nvSpPr>
        <dsp:cNvPr id="0" name=""/>
        <dsp:cNvSpPr/>
      </dsp:nvSpPr>
      <dsp:spPr>
        <a:xfrm>
          <a:off x="4677999" y="2067457"/>
          <a:ext cx="2310815" cy="1914353"/>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64008" rIns="32004" bIns="64008" numCol="1" spcCol="1270" anchor="ctr" anchorCtr="0">
          <a:noAutofit/>
        </a:bodyPr>
        <a:lstStyle/>
        <a:p>
          <a:pPr marL="0" lvl="0" indent="0" algn="ctr" defTabSz="1066800">
            <a:lnSpc>
              <a:spcPct val="90000"/>
            </a:lnSpc>
            <a:spcBef>
              <a:spcPct val="0"/>
            </a:spcBef>
            <a:spcAft>
              <a:spcPct val="35000"/>
            </a:spcAft>
            <a:buNone/>
          </a:pPr>
          <a:r>
            <a:rPr lang="en-US" sz="2400" kern="1200"/>
            <a:t>to</a:t>
          </a:r>
        </a:p>
      </dsp:txBody>
      <dsp:txXfrm>
        <a:off x="5635176" y="2067457"/>
        <a:ext cx="396462" cy="1914353"/>
      </dsp:txXfrm>
    </dsp:sp>
    <dsp:sp modelId="{53E293D8-5053-F84B-B028-FF253D66EE57}">
      <dsp:nvSpPr>
        <dsp:cNvPr id="0" name=""/>
        <dsp:cNvSpPr/>
      </dsp:nvSpPr>
      <dsp:spPr>
        <a:xfrm>
          <a:off x="6031638" y="2067457"/>
          <a:ext cx="4785883" cy="1914353"/>
        </a:xfrm>
        <a:prstGeom prst="chevron">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64008" rIns="32004" bIns="64008" numCol="1" spcCol="1270" anchor="ctr" anchorCtr="0">
          <a:noAutofit/>
        </a:bodyPr>
        <a:lstStyle/>
        <a:p>
          <a:pPr marL="0" lvl="0" indent="0" algn="ctr" defTabSz="1066800">
            <a:lnSpc>
              <a:spcPct val="90000"/>
            </a:lnSpc>
            <a:spcBef>
              <a:spcPct val="0"/>
            </a:spcBef>
            <a:spcAft>
              <a:spcPct val="35000"/>
            </a:spcAft>
            <a:buNone/>
          </a:pPr>
          <a:r>
            <a:rPr lang="en-US" sz="2400" kern="1200"/>
            <a:t>‘How can we better include ALL of our pupils in school life and challenging learning?’ </a:t>
          </a:r>
        </a:p>
      </dsp:txBody>
      <dsp:txXfrm>
        <a:off x="6988815" y="2067457"/>
        <a:ext cx="2871530" cy="1914353"/>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5A468C-CB72-F446-BA54-A1E098C47059}" type="datetimeFigureOut">
              <a:rPr lang="en-US" smtClean="0"/>
              <a:t>1/24/22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F4E050-0788-9542-9965-0E8C70974B09}" type="slidenum">
              <a:rPr lang="en-US" smtClean="0"/>
              <a:t>‹#›</a:t>
            </a:fld>
            <a:endParaRPr lang="en-US"/>
          </a:p>
        </p:txBody>
      </p:sp>
    </p:spTree>
    <p:extLst>
      <p:ext uri="{BB962C8B-B14F-4D97-AF65-F5344CB8AC3E}">
        <p14:creationId xmlns:p14="http://schemas.microsoft.com/office/powerpoint/2010/main" val="41271497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F2FC37C-E474-8F42-803C-F5832BAB35A7}" type="slidenum">
              <a:rPr lang="en-US" smtClean="0"/>
              <a:t>1</a:t>
            </a:fld>
            <a:endParaRPr lang="en-US" dirty="0"/>
          </a:p>
        </p:txBody>
      </p:sp>
    </p:spTree>
    <p:extLst>
      <p:ext uri="{BB962C8B-B14F-4D97-AF65-F5344CB8AC3E}">
        <p14:creationId xmlns:p14="http://schemas.microsoft.com/office/powerpoint/2010/main" val="20077530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smtClean="0">
                <a:solidFill>
                  <a:schemeClr val="dk1"/>
                </a:solidFill>
                <a:latin typeface="Calibri"/>
                <a:ea typeface="Calibri"/>
                <a:cs typeface="Calibri"/>
                <a:sym typeface="Calibri"/>
              </a:rPr>
              <a:t>37</a:t>
            </a:fld>
            <a:endParaRPr lang="en-GB"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973641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39</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802591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C6EAC7D-5A89-47C2-8ABA-56C9C2DEF7A4}" type="slidenum">
              <a:rPr lang="en-US" smtClean="0"/>
              <a:pPr/>
              <a:t>7</a:t>
            </a:fld>
            <a:endParaRPr lang="en-US"/>
          </a:p>
        </p:txBody>
      </p:sp>
    </p:spTree>
    <p:extLst>
      <p:ext uri="{BB962C8B-B14F-4D97-AF65-F5344CB8AC3E}">
        <p14:creationId xmlns:p14="http://schemas.microsoft.com/office/powerpoint/2010/main" val="27855776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smtClean="0">
                <a:solidFill>
                  <a:schemeClr val="dk1"/>
                </a:solidFill>
                <a:latin typeface="Calibri"/>
                <a:ea typeface="Calibri"/>
                <a:cs typeface="Calibri"/>
                <a:sym typeface="Calibri"/>
              </a:rPr>
              <a:t>8</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826290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C6EAC7D-5A89-47C2-8ABA-56C9C2DEF7A4}" type="slidenum">
              <a:rPr lang="en-US" smtClean="0"/>
              <a:pPr/>
              <a:t>10</a:t>
            </a:fld>
            <a:endParaRPr lang="en-US"/>
          </a:p>
        </p:txBody>
      </p:sp>
    </p:spTree>
    <p:extLst>
      <p:ext uri="{BB962C8B-B14F-4D97-AF65-F5344CB8AC3E}">
        <p14:creationId xmlns:p14="http://schemas.microsoft.com/office/powerpoint/2010/main" val="924844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C6EAC7D-5A89-47C2-8ABA-56C9C2DEF7A4}" type="slidenum">
              <a:rPr lang="en-US" smtClean="0"/>
              <a:pPr/>
              <a:t>11</a:t>
            </a:fld>
            <a:endParaRPr lang="en-US" dirty="0"/>
          </a:p>
        </p:txBody>
      </p:sp>
    </p:spTree>
    <p:extLst>
      <p:ext uri="{BB962C8B-B14F-4D97-AF65-F5344CB8AC3E}">
        <p14:creationId xmlns:p14="http://schemas.microsoft.com/office/powerpoint/2010/main" val="36713406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C6EAC7D-5A89-47C2-8ABA-56C9C2DEF7A4}" type="slidenum">
              <a:rPr lang="en-US" smtClean="0"/>
              <a:pPr/>
              <a:t>13</a:t>
            </a:fld>
            <a:endParaRPr lang="en-US" dirty="0"/>
          </a:p>
        </p:txBody>
      </p:sp>
    </p:spTree>
    <p:extLst>
      <p:ext uri="{BB962C8B-B14F-4D97-AF65-F5344CB8AC3E}">
        <p14:creationId xmlns:p14="http://schemas.microsoft.com/office/powerpoint/2010/main" val="2529746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C6EAC7D-5A89-47C2-8ABA-56C9C2DEF7A4}" type="slidenum">
              <a:rPr lang="en-US" smtClean="0"/>
              <a:pPr/>
              <a:t>22</a:t>
            </a:fld>
            <a:endParaRPr lang="en-US"/>
          </a:p>
        </p:txBody>
      </p:sp>
    </p:spTree>
    <p:extLst>
      <p:ext uri="{BB962C8B-B14F-4D97-AF65-F5344CB8AC3E}">
        <p14:creationId xmlns:p14="http://schemas.microsoft.com/office/powerpoint/2010/main" val="26323178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lnSpc>
                <a:spcPct val="107000"/>
              </a:lnSpc>
              <a:spcAft>
                <a:spcPts val="800"/>
              </a:spcAft>
              <a:buFont typeface="Arial" panose="020B0604020202020204" pitchFamily="34" charset="0"/>
              <a:buChar char="•"/>
            </a:pPr>
            <a:r>
              <a:rPr lang="en-GB" sz="1200" dirty="0">
                <a:latin typeface="Calibri" panose="020F0502020204030204" pitchFamily="34" charset="0"/>
                <a:ea typeface="Cambria" panose="02040503050406030204" pitchFamily="18" charset="0"/>
                <a:cs typeface="Times New Roman" panose="02020603050405020304" pitchFamily="18" charset="0"/>
              </a:rPr>
              <a:t>72% of parents with higher-than-average-absence students did not know that their children had missed more school than their classmates. When informed they make extra efforts to improve attendance.</a:t>
            </a:r>
          </a:p>
          <a:p>
            <a:pPr marL="342900" indent="-342900">
              <a:lnSpc>
                <a:spcPct val="107000"/>
              </a:lnSpc>
              <a:spcAft>
                <a:spcPts val="800"/>
              </a:spcAft>
              <a:buFont typeface="Arial" panose="020B0604020202020204" pitchFamily="34" charset="0"/>
              <a:buChar char="•"/>
            </a:pPr>
            <a:r>
              <a:rPr lang="en-GB" sz="1200" dirty="0"/>
              <a:t>In a randomised controlled trial in 203 American schools, sending a letter to parents stating the total number of days their child had been absent led to an </a:t>
            </a:r>
            <a:r>
              <a:rPr lang="en-GB" sz="1200" u="sng" dirty="0"/>
              <a:t>average reduction in absences of one day per child </a:t>
            </a:r>
            <a:r>
              <a:rPr lang="en-GB" sz="1200" dirty="0"/>
              <a:t>(versus no letter).</a:t>
            </a:r>
          </a:p>
          <a:p>
            <a:pPr marL="342900" indent="-342900">
              <a:lnSpc>
                <a:spcPct val="107000"/>
              </a:lnSpc>
              <a:spcAft>
                <a:spcPts val="800"/>
              </a:spcAft>
              <a:buFont typeface="Arial" panose="020B0604020202020204" pitchFamily="34" charset="0"/>
              <a:buChar char="•"/>
            </a:pPr>
            <a:r>
              <a:rPr lang="en-GB" sz="1200" dirty="0"/>
              <a:t>The study showed that the wording of the letter matters: a simple reminder of the importance of attendance helps a little, but the crucial piece of information was </a:t>
            </a:r>
            <a:r>
              <a:rPr lang="en-GB" sz="1200" u="sng" dirty="0"/>
              <a:t>personalising the letter </a:t>
            </a:r>
            <a:r>
              <a:rPr lang="en-GB" sz="1200" dirty="0"/>
              <a:t>to give the total number of absences to date.</a:t>
            </a:r>
          </a:p>
          <a:p>
            <a:pPr marL="342900" indent="-342900">
              <a:lnSpc>
                <a:spcPct val="107000"/>
              </a:lnSpc>
              <a:spcAft>
                <a:spcPts val="800"/>
              </a:spcAft>
              <a:buFont typeface="Arial" panose="020B0604020202020204" pitchFamily="34" charset="0"/>
              <a:buChar char="•"/>
            </a:pPr>
            <a:r>
              <a:rPr lang="en-GB" sz="1200" dirty="0"/>
              <a:t>Example of a targeted approach: send letters to those with above average absences</a:t>
            </a:r>
          </a:p>
          <a:p>
            <a:endParaRPr lang="en-GB"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SzPct val="25000"/>
              <a:buNone/>
            </a:pPr>
            <a:fld id="{00000000-1234-1234-1234-123412341234}" type="slidenum">
              <a:rPr lang="en-GB" sz="1200" b="0" i="0" u="none" strike="noStrike" cap="none" smtClean="0">
                <a:solidFill>
                  <a:schemeClr val="dk1"/>
                </a:solidFill>
                <a:latin typeface="Calibri"/>
                <a:ea typeface="Calibri"/>
                <a:cs typeface="Calibri"/>
                <a:sym typeface="Calibri"/>
              </a:rPr>
              <a:t>29</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597693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smtClean="0">
                <a:solidFill>
                  <a:schemeClr val="dk1"/>
                </a:solidFill>
                <a:latin typeface="Calibri"/>
                <a:ea typeface="Calibri"/>
                <a:cs typeface="Calibri"/>
                <a:sym typeface="Calibri"/>
              </a:rPr>
              <a:t>36</a:t>
            </a:fld>
            <a:endParaRPr lang="en-GB"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943184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E22A7-3BDF-4B45-9C29-A8E6670606B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0D0CC64-7DD0-0146-A21C-1780F091964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D214631-B087-8B42-87A5-853B1696F60E}"/>
              </a:ext>
            </a:extLst>
          </p:cNvPr>
          <p:cNvSpPr>
            <a:spLocks noGrp="1"/>
          </p:cNvSpPr>
          <p:nvPr>
            <p:ph type="dt" sz="half" idx="10"/>
          </p:nvPr>
        </p:nvSpPr>
        <p:spPr/>
        <p:txBody>
          <a:bodyPr/>
          <a:lstStyle/>
          <a:p>
            <a:fld id="{0EC4078D-42AD-DA4B-B1C3-1B0A8B18F007}" type="datetimeFigureOut">
              <a:rPr lang="en-US" smtClean="0"/>
              <a:t>1/24/22</a:t>
            </a:fld>
            <a:endParaRPr lang="en-US"/>
          </a:p>
        </p:txBody>
      </p:sp>
      <p:sp>
        <p:nvSpPr>
          <p:cNvPr id="5" name="Footer Placeholder 4">
            <a:extLst>
              <a:ext uri="{FF2B5EF4-FFF2-40B4-BE49-F238E27FC236}">
                <a16:creationId xmlns:a16="http://schemas.microsoft.com/office/drawing/2014/main" id="{977ABE9E-CA50-834C-9CAC-FE37F6C00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83BB10-61BB-E646-A367-0C06999759DA}"/>
              </a:ext>
            </a:extLst>
          </p:cNvPr>
          <p:cNvSpPr>
            <a:spLocks noGrp="1"/>
          </p:cNvSpPr>
          <p:nvPr>
            <p:ph type="sldNum" sz="quarter" idx="12"/>
          </p:nvPr>
        </p:nvSpPr>
        <p:spPr/>
        <p:txBody>
          <a:bodyPr/>
          <a:lstStyle/>
          <a:p>
            <a:fld id="{AF326757-174D-C443-A083-AFBE599A18BF}" type="slidenum">
              <a:rPr lang="en-US" smtClean="0"/>
              <a:t>‹#›</a:t>
            </a:fld>
            <a:endParaRPr lang="en-US"/>
          </a:p>
        </p:txBody>
      </p:sp>
    </p:spTree>
    <p:extLst>
      <p:ext uri="{BB962C8B-B14F-4D97-AF65-F5344CB8AC3E}">
        <p14:creationId xmlns:p14="http://schemas.microsoft.com/office/powerpoint/2010/main" val="1050053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17137-8E65-C942-9167-D2759ED28A4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A87B1DC-AF4D-E440-B2A3-4F5C2454FDE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ED07A9-F831-3844-A012-BF16EC585587}"/>
              </a:ext>
            </a:extLst>
          </p:cNvPr>
          <p:cNvSpPr>
            <a:spLocks noGrp="1"/>
          </p:cNvSpPr>
          <p:nvPr>
            <p:ph type="dt" sz="half" idx="10"/>
          </p:nvPr>
        </p:nvSpPr>
        <p:spPr/>
        <p:txBody>
          <a:bodyPr/>
          <a:lstStyle/>
          <a:p>
            <a:fld id="{0EC4078D-42AD-DA4B-B1C3-1B0A8B18F007}" type="datetimeFigureOut">
              <a:rPr lang="en-US" smtClean="0"/>
              <a:t>1/24/22</a:t>
            </a:fld>
            <a:endParaRPr lang="en-US"/>
          </a:p>
        </p:txBody>
      </p:sp>
      <p:sp>
        <p:nvSpPr>
          <p:cNvPr id="5" name="Footer Placeholder 4">
            <a:extLst>
              <a:ext uri="{FF2B5EF4-FFF2-40B4-BE49-F238E27FC236}">
                <a16:creationId xmlns:a16="http://schemas.microsoft.com/office/drawing/2014/main" id="{E8F8BB50-DB55-954B-8FD5-695B670619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9BD453-C9ED-FB41-83F3-8F9F7D2542A1}"/>
              </a:ext>
            </a:extLst>
          </p:cNvPr>
          <p:cNvSpPr>
            <a:spLocks noGrp="1"/>
          </p:cNvSpPr>
          <p:nvPr>
            <p:ph type="sldNum" sz="quarter" idx="12"/>
          </p:nvPr>
        </p:nvSpPr>
        <p:spPr/>
        <p:txBody>
          <a:bodyPr/>
          <a:lstStyle/>
          <a:p>
            <a:fld id="{AF326757-174D-C443-A083-AFBE599A18BF}" type="slidenum">
              <a:rPr lang="en-US" smtClean="0"/>
              <a:t>‹#›</a:t>
            </a:fld>
            <a:endParaRPr lang="en-US"/>
          </a:p>
        </p:txBody>
      </p:sp>
    </p:spTree>
    <p:extLst>
      <p:ext uri="{BB962C8B-B14F-4D97-AF65-F5344CB8AC3E}">
        <p14:creationId xmlns:p14="http://schemas.microsoft.com/office/powerpoint/2010/main" val="21739411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9AFA044-7E61-D643-BAC6-8CB18D06531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C9FF773-E685-5E48-8B72-873BAE9980F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666738-5980-794C-9745-E494374A96A5}"/>
              </a:ext>
            </a:extLst>
          </p:cNvPr>
          <p:cNvSpPr>
            <a:spLocks noGrp="1"/>
          </p:cNvSpPr>
          <p:nvPr>
            <p:ph type="dt" sz="half" idx="10"/>
          </p:nvPr>
        </p:nvSpPr>
        <p:spPr/>
        <p:txBody>
          <a:bodyPr/>
          <a:lstStyle/>
          <a:p>
            <a:fld id="{0EC4078D-42AD-DA4B-B1C3-1B0A8B18F007}" type="datetimeFigureOut">
              <a:rPr lang="en-US" smtClean="0"/>
              <a:t>1/24/22</a:t>
            </a:fld>
            <a:endParaRPr lang="en-US"/>
          </a:p>
        </p:txBody>
      </p:sp>
      <p:sp>
        <p:nvSpPr>
          <p:cNvPr id="5" name="Footer Placeholder 4">
            <a:extLst>
              <a:ext uri="{FF2B5EF4-FFF2-40B4-BE49-F238E27FC236}">
                <a16:creationId xmlns:a16="http://schemas.microsoft.com/office/drawing/2014/main" id="{3D212244-4ECA-1D43-ADA9-5DE69A6720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0A96B2-B16D-3944-A780-8CD271F63A49}"/>
              </a:ext>
            </a:extLst>
          </p:cNvPr>
          <p:cNvSpPr>
            <a:spLocks noGrp="1"/>
          </p:cNvSpPr>
          <p:nvPr>
            <p:ph type="sldNum" sz="quarter" idx="12"/>
          </p:nvPr>
        </p:nvSpPr>
        <p:spPr/>
        <p:txBody>
          <a:bodyPr/>
          <a:lstStyle/>
          <a:p>
            <a:fld id="{AF326757-174D-C443-A083-AFBE599A18BF}" type="slidenum">
              <a:rPr lang="en-US" smtClean="0"/>
              <a:t>‹#›</a:t>
            </a:fld>
            <a:endParaRPr lang="en-US"/>
          </a:p>
        </p:txBody>
      </p:sp>
    </p:spTree>
    <p:extLst>
      <p:ext uri="{BB962C8B-B14F-4D97-AF65-F5344CB8AC3E}">
        <p14:creationId xmlns:p14="http://schemas.microsoft.com/office/powerpoint/2010/main" val="15615543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p:cSld name="1_Title Slide">
    <p:spTree>
      <p:nvGrpSpPr>
        <p:cNvPr id="1" name="Shape 29"/>
        <p:cNvGrpSpPr/>
        <p:nvPr/>
      </p:nvGrpSpPr>
      <p:grpSpPr>
        <a:xfrm>
          <a:off x="0" y="0"/>
          <a:ext cx="0" cy="0"/>
          <a:chOff x="0" y="0"/>
          <a:chExt cx="0" cy="0"/>
        </a:xfrm>
      </p:grpSpPr>
    </p:spTree>
    <p:extLst>
      <p:ext uri="{BB962C8B-B14F-4D97-AF65-F5344CB8AC3E}">
        <p14:creationId xmlns:p14="http://schemas.microsoft.com/office/powerpoint/2010/main" val="39070454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267D7-F5EE-5E4B-8A5D-C48CBC69169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256C4F-78BA-8F4A-A321-74A77177ED0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E629A9-D739-B14D-9459-9B41BFE932AE}"/>
              </a:ext>
            </a:extLst>
          </p:cNvPr>
          <p:cNvSpPr>
            <a:spLocks noGrp="1"/>
          </p:cNvSpPr>
          <p:nvPr>
            <p:ph type="dt" sz="half" idx="10"/>
          </p:nvPr>
        </p:nvSpPr>
        <p:spPr/>
        <p:txBody>
          <a:bodyPr/>
          <a:lstStyle/>
          <a:p>
            <a:fld id="{0EC4078D-42AD-DA4B-B1C3-1B0A8B18F007}" type="datetimeFigureOut">
              <a:rPr lang="en-US" smtClean="0"/>
              <a:t>1/24/22</a:t>
            </a:fld>
            <a:endParaRPr lang="en-US"/>
          </a:p>
        </p:txBody>
      </p:sp>
      <p:sp>
        <p:nvSpPr>
          <p:cNvPr id="5" name="Footer Placeholder 4">
            <a:extLst>
              <a:ext uri="{FF2B5EF4-FFF2-40B4-BE49-F238E27FC236}">
                <a16:creationId xmlns:a16="http://schemas.microsoft.com/office/drawing/2014/main" id="{21587B33-ACF1-4A46-A919-60C9C43B62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16EF1D-4D12-C340-BF4E-87F0DD624B25}"/>
              </a:ext>
            </a:extLst>
          </p:cNvPr>
          <p:cNvSpPr>
            <a:spLocks noGrp="1"/>
          </p:cNvSpPr>
          <p:nvPr>
            <p:ph type="sldNum" sz="quarter" idx="12"/>
          </p:nvPr>
        </p:nvSpPr>
        <p:spPr/>
        <p:txBody>
          <a:bodyPr/>
          <a:lstStyle/>
          <a:p>
            <a:fld id="{AF326757-174D-C443-A083-AFBE599A18BF}" type="slidenum">
              <a:rPr lang="en-US" smtClean="0"/>
              <a:t>‹#›</a:t>
            </a:fld>
            <a:endParaRPr lang="en-US"/>
          </a:p>
        </p:txBody>
      </p:sp>
    </p:spTree>
    <p:extLst>
      <p:ext uri="{BB962C8B-B14F-4D97-AF65-F5344CB8AC3E}">
        <p14:creationId xmlns:p14="http://schemas.microsoft.com/office/powerpoint/2010/main" val="2602799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99936-1C53-A949-AD1F-4FFD4469576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2741A26-90E3-8845-BD57-6AF71754FC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B73BE28-9C69-5D42-B3AC-857E56A326BB}"/>
              </a:ext>
            </a:extLst>
          </p:cNvPr>
          <p:cNvSpPr>
            <a:spLocks noGrp="1"/>
          </p:cNvSpPr>
          <p:nvPr>
            <p:ph type="dt" sz="half" idx="10"/>
          </p:nvPr>
        </p:nvSpPr>
        <p:spPr/>
        <p:txBody>
          <a:bodyPr/>
          <a:lstStyle/>
          <a:p>
            <a:fld id="{0EC4078D-42AD-DA4B-B1C3-1B0A8B18F007}" type="datetimeFigureOut">
              <a:rPr lang="en-US" smtClean="0"/>
              <a:t>1/24/22</a:t>
            </a:fld>
            <a:endParaRPr lang="en-US"/>
          </a:p>
        </p:txBody>
      </p:sp>
      <p:sp>
        <p:nvSpPr>
          <p:cNvPr id="5" name="Footer Placeholder 4">
            <a:extLst>
              <a:ext uri="{FF2B5EF4-FFF2-40B4-BE49-F238E27FC236}">
                <a16:creationId xmlns:a16="http://schemas.microsoft.com/office/drawing/2014/main" id="{1066003F-FA48-0048-8EBF-C9543E9F15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0A27DF-1ACF-4147-BC59-087776D41C0E}"/>
              </a:ext>
            </a:extLst>
          </p:cNvPr>
          <p:cNvSpPr>
            <a:spLocks noGrp="1"/>
          </p:cNvSpPr>
          <p:nvPr>
            <p:ph type="sldNum" sz="quarter" idx="12"/>
          </p:nvPr>
        </p:nvSpPr>
        <p:spPr/>
        <p:txBody>
          <a:bodyPr/>
          <a:lstStyle/>
          <a:p>
            <a:fld id="{AF326757-174D-C443-A083-AFBE599A18BF}" type="slidenum">
              <a:rPr lang="en-US" smtClean="0"/>
              <a:t>‹#›</a:t>
            </a:fld>
            <a:endParaRPr lang="en-US"/>
          </a:p>
        </p:txBody>
      </p:sp>
    </p:spTree>
    <p:extLst>
      <p:ext uri="{BB962C8B-B14F-4D97-AF65-F5344CB8AC3E}">
        <p14:creationId xmlns:p14="http://schemas.microsoft.com/office/powerpoint/2010/main" val="26749934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AC55B-B3F0-C244-BBCB-A06798ADD80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FAF45C1-CE5D-6940-88D4-1D1EBED6465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B884E16-DDA3-7A46-824A-7A2FA407401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DCE77CC-CE49-4746-A7E6-37AD231052FF}"/>
              </a:ext>
            </a:extLst>
          </p:cNvPr>
          <p:cNvSpPr>
            <a:spLocks noGrp="1"/>
          </p:cNvSpPr>
          <p:nvPr>
            <p:ph type="dt" sz="half" idx="10"/>
          </p:nvPr>
        </p:nvSpPr>
        <p:spPr/>
        <p:txBody>
          <a:bodyPr/>
          <a:lstStyle/>
          <a:p>
            <a:fld id="{0EC4078D-42AD-DA4B-B1C3-1B0A8B18F007}" type="datetimeFigureOut">
              <a:rPr lang="en-US" smtClean="0"/>
              <a:t>1/24/22</a:t>
            </a:fld>
            <a:endParaRPr lang="en-US"/>
          </a:p>
        </p:txBody>
      </p:sp>
      <p:sp>
        <p:nvSpPr>
          <p:cNvPr id="6" name="Footer Placeholder 5">
            <a:extLst>
              <a:ext uri="{FF2B5EF4-FFF2-40B4-BE49-F238E27FC236}">
                <a16:creationId xmlns:a16="http://schemas.microsoft.com/office/drawing/2014/main" id="{ED88D787-2469-1C41-8FE3-B0C76FB043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AC98E59-A8E7-714F-BB3D-95BC70FEEE05}"/>
              </a:ext>
            </a:extLst>
          </p:cNvPr>
          <p:cNvSpPr>
            <a:spLocks noGrp="1"/>
          </p:cNvSpPr>
          <p:nvPr>
            <p:ph type="sldNum" sz="quarter" idx="12"/>
          </p:nvPr>
        </p:nvSpPr>
        <p:spPr/>
        <p:txBody>
          <a:bodyPr/>
          <a:lstStyle/>
          <a:p>
            <a:fld id="{AF326757-174D-C443-A083-AFBE599A18BF}" type="slidenum">
              <a:rPr lang="en-US" smtClean="0"/>
              <a:t>‹#›</a:t>
            </a:fld>
            <a:endParaRPr lang="en-US"/>
          </a:p>
        </p:txBody>
      </p:sp>
    </p:spTree>
    <p:extLst>
      <p:ext uri="{BB962C8B-B14F-4D97-AF65-F5344CB8AC3E}">
        <p14:creationId xmlns:p14="http://schemas.microsoft.com/office/powerpoint/2010/main" val="34007660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8936C-48B4-6044-8ABA-606CDFEB87D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AB30CEC-1132-4840-9758-3963FB9D522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272395F-79ED-8746-B4C0-F08AA940716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669922A-3E64-3E44-9E4D-B96CA4D3F37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0C6BDF5-A9EC-B343-832A-4D0EAC331C8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63E0AE9-E48F-D442-9DA9-401D776CA6E5}"/>
              </a:ext>
            </a:extLst>
          </p:cNvPr>
          <p:cNvSpPr>
            <a:spLocks noGrp="1"/>
          </p:cNvSpPr>
          <p:nvPr>
            <p:ph type="dt" sz="half" idx="10"/>
          </p:nvPr>
        </p:nvSpPr>
        <p:spPr/>
        <p:txBody>
          <a:bodyPr/>
          <a:lstStyle/>
          <a:p>
            <a:fld id="{0EC4078D-42AD-DA4B-B1C3-1B0A8B18F007}" type="datetimeFigureOut">
              <a:rPr lang="en-US" smtClean="0"/>
              <a:t>1/24/22</a:t>
            </a:fld>
            <a:endParaRPr lang="en-US"/>
          </a:p>
        </p:txBody>
      </p:sp>
      <p:sp>
        <p:nvSpPr>
          <p:cNvPr id="8" name="Footer Placeholder 7">
            <a:extLst>
              <a:ext uri="{FF2B5EF4-FFF2-40B4-BE49-F238E27FC236}">
                <a16:creationId xmlns:a16="http://schemas.microsoft.com/office/drawing/2014/main" id="{80461A34-B529-3D42-9CA9-E3EF537E719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FDE9AF8-4EC0-2B47-8144-A222203813CB}"/>
              </a:ext>
            </a:extLst>
          </p:cNvPr>
          <p:cNvSpPr>
            <a:spLocks noGrp="1"/>
          </p:cNvSpPr>
          <p:nvPr>
            <p:ph type="sldNum" sz="quarter" idx="12"/>
          </p:nvPr>
        </p:nvSpPr>
        <p:spPr/>
        <p:txBody>
          <a:bodyPr/>
          <a:lstStyle/>
          <a:p>
            <a:fld id="{AF326757-174D-C443-A083-AFBE599A18BF}" type="slidenum">
              <a:rPr lang="en-US" smtClean="0"/>
              <a:t>‹#›</a:t>
            </a:fld>
            <a:endParaRPr lang="en-US"/>
          </a:p>
        </p:txBody>
      </p:sp>
    </p:spTree>
    <p:extLst>
      <p:ext uri="{BB962C8B-B14F-4D97-AF65-F5344CB8AC3E}">
        <p14:creationId xmlns:p14="http://schemas.microsoft.com/office/powerpoint/2010/main" val="15242809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FE450-1294-D646-ADEB-2FB382EAF82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C9C8EE8-FE3E-8548-9707-083155DFD3EC}"/>
              </a:ext>
            </a:extLst>
          </p:cNvPr>
          <p:cNvSpPr>
            <a:spLocks noGrp="1"/>
          </p:cNvSpPr>
          <p:nvPr>
            <p:ph type="dt" sz="half" idx="10"/>
          </p:nvPr>
        </p:nvSpPr>
        <p:spPr/>
        <p:txBody>
          <a:bodyPr/>
          <a:lstStyle/>
          <a:p>
            <a:fld id="{0EC4078D-42AD-DA4B-B1C3-1B0A8B18F007}" type="datetimeFigureOut">
              <a:rPr lang="en-US" smtClean="0"/>
              <a:t>1/24/22</a:t>
            </a:fld>
            <a:endParaRPr lang="en-US"/>
          </a:p>
        </p:txBody>
      </p:sp>
      <p:sp>
        <p:nvSpPr>
          <p:cNvPr id="4" name="Footer Placeholder 3">
            <a:extLst>
              <a:ext uri="{FF2B5EF4-FFF2-40B4-BE49-F238E27FC236}">
                <a16:creationId xmlns:a16="http://schemas.microsoft.com/office/drawing/2014/main" id="{62C4B274-F443-854E-B8B6-2AEF9FDA977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F181E21-4392-9648-9E57-FEEF688AB361}"/>
              </a:ext>
            </a:extLst>
          </p:cNvPr>
          <p:cNvSpPr>
            <a:spLocks noGrp="1"/>
          </p:cNvSpPr>
          <p:nvPr>
            <p:ph type="sldNum" sz="quarter" idx="12"/>
          </p:nvPr>
        </p:nvSpPr>
        <p:spPr/>
        <p:txBody>
          <a:bodyPr/>
          <a:lstStyle/>
          <a:p>
            <a:fld id="{AF326757-174D-C443-A083-AFBE599A18BF}" type="slidenum">
              <a:rPr lang="en-US" smtClean="0"/>
              <a:t>‹#›</a:t>
            </a:fld>
            <a:endParaRPr lang="en-US"/>
          </a:p>
        </p:txBody>
      </p:sp>
    </p:spTree>
    <p:extLst>
      <p:ext uri="{BB962C8B-B14F-4D97-AF65-F5344CB8AC3E}">
        <p14:creationId xmlns:p14="http://schemas.microsoft.com/office/powerpoint/2010/main" val="3518042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0C6299C-7161-BD48-8581-3992C69AEA9F}"/>
              </a:ext>
            </a:extLst>
          </p:cNvPr>
          <p:cNvSpPr>
            <a:spLocks noGrp="1"/>
          </p:cNvSpPr>
          <p:nvPr>
            <p:ph type="dt" sz="half" idx="10"/>
          </p:nvPr>
        </p:nvSpPr>
        <p:spPr/>
        <p:txBody>
          <a:bodyPr/>
          <a:lstStyle/>
          <a:p>
            <a:fld id="{0EC4078D-42AD-DA4B-B1C3-1B0A8B18F007}" type="datetimeFigureOut">
              <a:rPr lang="en-US" smtClean="0"/>
              <a:t>1/24/22</a:t>
            </a:fld>
            <a:endParaRPr lang="en-US"/>
          </a:p>
        </p:txBody>
      </p:sp>
      <p:sp>
        <p:nvSpPr>
          <p:cNvPr id="3" name="Footer Placeholder 2">
            <a:extLst>
              <a:ext uri="{FF2B5EF4-FFF2-40B4-BE49-F238E27FC236}">
                <a16:creationId xmlns:a16="http://schemas.microsoft.com/office/drawing/2014/main" id="{085D4AB5-0585-CD4B-9F48-72493461871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B8BB4FF-4FDD-294D-B0B5-1CCB14FA7357}"/>
              </a:ext>
            </a:extLst>
          </p:cNvPr>
          <p:cNvSpPr>
            <a:spLocks noGrp="1"/>
          </p:cNvSpPr>
          <p:nvPr>
            <p:ph type="sldNum" sz="quarter" idx="12"/>
          </p:nvPr>
        </p:nvSpPr>
        <p:spPr/>
        <p:txBody>
          <a:bodyPr/>
          <a:lstStyle/>
          <a:p>
            <a:fld id="{AF326757-174D-C443-A083-AFBE599A18BF}" type="slidenum">
              <a:rPr lang="en-US" smtClean="0"/>
              <a:t>‹#›</a:t>
            </a:fld>
            <a:endParaRPr lang="en-US"/>
          </a:p>
        </p:txBody>
      </p:sp>
    </p:spTree>
    <p:extLst>
      <p:ext uri="{BB962C8B-B14F-4D97-AF65-F5344CB8AC3E}">
        <p14:creationId xmlns:p14="http://schemas.microsoft.com/office/powerpoint/2010/main" val="37427836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488C74-F840-8245-84ED-8E75351DC08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A324238-A1D8-1C49-B128-ECC86D6BAAF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81CDAD2-715A-CE41-B089-5C8A9D6257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0D857A3-D700-2747-8F03-CF4B0AD1B623}"/>
              </a:ext>
            </a:extLst>
          </p:cNvPr>
          <p:cNvSpPr>
            <a:spLocks noGrp="1"/>
          </p:cNvSpPr>
          <p:nvPr>
            <p:ph type="dt" sz="half" idx="10"/>
          </p:nvPr>
        </p:nvSpPr>
        <p:spPr/>
        <p:txBody>
          <a:bodyPr/>
          <a:lstStyle/>
          <a:p>
            <a:fld id="{0EC4078D-42AD-DA4B-B1C3-1B0A8B18F007}" type="datetimeFigureOut">
              <a:rPr lang="en-US" smtClean="0"/>
              <a:t>1/24/22</a:t>
            </a:fld>
            <a:endParaRPr lang="en-US"/>
          </a:p>
        </p:txBody>
      </p:sp>
      <p:sp>
        <p:nvSpPr>
          <p:cNvPr id="6" name="Footer Placeholder 5">
            <a:extLst>
              <a:ext uri="{FF2B5EF4-FFF2-40B4-BE49-F238E27FC236}">
                <a16:creationId xmlns:a16="http://schemas.microsoft.com/office/drawing/2014/main" id="{3ED14D5C-E30D-C24E-85BB-3B7AAD9825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DFA927-EF9F-5546-8490-9CDB6858AF13}"/>
              </a:ext>
            </a:extLst>
          </p:cNvPr>
          <p:cNvSpPr>
            <a:spLocks noGrp="1"/>
          </p:cNvSpPr>
          <p:nvPr>
            <p:ph type="sldNum" sz="quarter" idx="12"/>
          </p:nvPr>
        </p:nvSpPr>
        <p:spPr/>
        <p:txBody>
          <a:bodyPr/>
          <a:lstStyle/>
          <a:p>
            <a:fld id="{AF326757-174D-C443-A083-AFBE599A18BF}" type="slidenum">
              <a:rPr lang="en-US" smtClean="0"/>
              <a:t>‹#›</a:t>
            </a:fld>
            <a:endParaRPr lang="en-US"/>
          </a:p>
        </p:txBody>
      </p:sp>
    </p:spTree>
    <p:extLst>
      <p:ext uri="{BB962C8B-B14F-4D97-AF65-F5344CB8AC3E}">
        <p14:creationId xmlns:p14="http://schemas.microsoft.com/office/powerpoint/2010/main" val="37612284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A493A-AD7B-4B49-A128-232ADA0DE98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F3FF72B-3394-084F-841E-D0D48334FAE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AACD3BE-5910-1240-8AE8-168B86663A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4F86228-1A21-0548-A40B-96EDE3BA7765}"/>
              </a:ext>
            </a:extLst>
          </p:cNvPr>
          <p:cNvSpPr>
            <a:spLocks noGrp="1"/>
          </p:cNvSpPr>
          <p:nvPr>
            <p:ph type="dt" sz="half" idx="10"/>
          </p:nvPr>
        </p:nvSpPr>
        <p:spPr/>
        <p:txBody>
          <a:bodyPr/>
          <a:lstStyle/>
          <a:p>
            <a:fld id="{0EC4078D-42AD-DA4B-B1C3-1B0A8B18F007}" type="datetimeFigureOut">
              <a:rPr lang="en-US" smtClean="0"/>
              <a:t>1/24/22</a:t>
            </a:fld>
            <a:endParaRPr lang="en-US"/>
          </a:p>
        </p:txBody>
      </p:sp>
      <p:sp>
        <p:nvSpPr>
          <p:cNvPr id="6" name="Footer Placeholder 5">
            <a:extLst>
              <a:ext uri="{FF2B5EF4-FFF2-40B4-BE49-F238E27FC236}">
                <a16:creationId xmlns:a16="http://schemas.microsoft.com/office/drawing/2014/main" id="{2DD8BC4C-C15D-6045-939B-D0F2E4DCCBE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1488EA8-9119-2541-B9E2-623AC66DC6CA}"/>
              </a:ext>
            </a:extLst>
          </p:cNvPr>
          <p:cNvSpPr>
            <a:spLocks noGrp="1"/>
          </p:cNvSpPr>
          <p:nvPr>
            <p:ph type="sldNum" sz="quarter" idx="12"/>
          </p:nvPr>
        </p:nvSpPr>
        <p:spPr/>
        <p:txBody>
          <a:bodyPr/>
          <a:lstStyle/>
          <a:p>
            <a:fld id="{AF326757-174D-C443-A083-AFBE599A18BF}" type="slidenum">
              <a:rPr lang="en-US" smtClean="0"/>
              <a:t>‹#›</a:t>
            </a:fld>
            <a:endParaRPr lang="en-US"/>
          </a:p>
        </p:txBody>
      </p:sp>
    </p:spTree>
    <p:extLst>
      <p:ext uri="{BB962C8B-B14F-4D97-AF65-F5344CB8AC3E}">
        <p14:creationId xmlns:p14="http://schemas.microsoft.com/office/powerpoint/2010/main" val="1313341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CC8C19-03E6-5A46-B459-78E64CACBCD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1CA614F-4C27-A247-ACAB-B6F68178891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8CCBCF-9C3A-CC4C-973F-C5428849A5C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C4078D-42AD-DA4B-B1C3-1B0A8B18F007}" type="datetimeFigureOut">
              <a:rPr lang="en-US" smtClean="0"/>
              <a:t>1/24/22</a:t>
            </a:fld>
            <a:endParaRPr lang="en-US"/>
          </a:p>
        </p:txBody>
      </p:sp>
      <p:sp>
        <p:nvSpPr>
          <p:cNvPr id="5" name="Footer Placeholder 4">
            <a:extLst>
              <a:ext uri="{FF2B5EF4-FFF2-40B4-BE49-F238E27FC236}">
                <a16:creationId xmlns:a16="http://schemas.microsoft.com/office/drawing/2014/main" id="{601DEEAB-BF7D-1B47-AF22-B27C4FD11BA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93930C3-82D2-0142-B353-4B3327BB1D3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326757-174D-C443-A083-AFBE599A18BF}" type="slidenum">
              <a:rPr lang="en-US" smtClean="0"/>
              <a:t>‹#›</a:t>
            </a:fld>
            <a:endParaRPr lang="en-US"/>
          </a:p>
        </p:txBody>
      </p:sp>
    </p:spTree>
    <p:extLst>
      <p:ext uri="{BB962C8B-B14F-4D97-AF65-F5344CB8AC3E}">
        <p14:creationId xmlns:p14="http://schemas.microsoft.com/office/powerpoint/2010/main" val="12924274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hyperlink" Target="https://www.tandfonline.com/doi/full/10.1080/10888691.2017.1398650" TargetMode="External"/><Relationship Id="rId5" Type="http://schemas.openxmlformats.org/officeDocument/2006/relationships/image" Target="../media/image1.jpg"/><Relationship Id="rId4" Type="http://schemas.openxmlformats.org/officeDocument/2006/relationships/notesSlide" Target="../notesSlides/notesSlide4.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image" Target="../media/image1.jpg"/><Relationship Id="rId4" Type="http://schemas.openxmlformats.org/officeDocument/2006/relationships/notesSlide" Target="../notesSlides/notesSlide5.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1.jpg"/><Relationship Id="rId5" Type="http://schemas.openxmlformats.org/officeDocument/2006/relationships/image" Target="../media/image10.jpeg"/><Relationship Id="rId4" Type="http://schemas.openxmlformats.org/officeDocument/2006/relationships/notesSlide" Target="../notesSlides/notesSlide6.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jp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hyperlink" Target="https://www.nationalgallery.org.uk/artists/jan-van-de-cappelle" TargetMode="External"/><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jp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0.xml"/><Relationship Id="rId1" Type="http://schemas.openxmlformats.org/officeDocument/2006/relationships/tags" Target="../tags/tag9.xml"/><Relationship Id="rId5" Type="http://schemas.openxmlformats.org/officeDocument/2006/relationships/image" Target="../media/image1.jpg"/><Relationship Id="rId4" Type="http://schemas.openxmlformats.org/officeDocument/2006/relationships/notesSlide" Target="../notesSlides/notesSlide7.xml"/></Relationships>
</file>

<file path=ppt/slides/_rels/slide2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21.jpg"/></Relationships>
</file>

<file path=ppt/slides/_rels/slide2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www.ucl.ac.uk/ioe"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services.viu.ca/sites/default/files/metacognitive-awareness-inventory.pdf" TargetMode="External"/><Relationship Id="rId2" Type="http://schemas.openxmlformats.org/officeDocument/2006/relationships/hyperlink" Target="https://pubmed.ncbi.nlm.nih.gov/33484166/" TargetMode="External"/><Relationship Id="rId1" Type="http://schemas.openxmlformats.org/officeDocument/2006/relationships/slideLayout" Target="../slideLayouts/slideLayout1.xml"/><Relationship Id="rId5" Type="http://schemas.openxmlformats.org/officeDocument/2006/relationships/image" Target="../media/image22.jpeg"/><Relationship Id="rId4" Type="http://schemas.openxmlformats.org/officeDocument/2006/relationships/image" Target="../media/image1.jpg"/></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3.jpeg"/><Relationship Id="rId7" Type="http://schemas.openxmlformats.org/officeDocument/2006/relationships/hyperlink" Target="https://leadinglearner.me/2017/07/02/absences-matter-and-you-can-help/"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1.jp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jpg"/><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5.xml.rels><?xml version="1.0" encoding="UTF-8" standalone="yes"?>
<Relationships xmlns="http://schemas.openxmlformats.org/package/2006/relationships"><Relationship Id="rId3" Type="http://schemas.openxmlformats.org/officeDocument/2006/relationships/hyperlink" Target="https://www.gov.uk/guidance/pupil-premium-effective-use-and-accountability?utm_medium=email&amp;utm_campaign=govuk-notifications&amp;utm_source=b4adf541-95ad-41a1-88c8-8f99c2fa52a3&amp;utm_content=daily#strategy-statement-templates" TargetMode="External"/><Relationship Id="rId2" Type="http://schemas.openxmlformats.org/officeDocument/2006/relationships/hyperlink" Target="https://d2tic4wvo1iusb.cloudfront.net/documents/guidance-for-teachers/pupil-premium/EEF-Guide-to-the-Pupil-Premium-Autumn-2021.pdf" TargetMode="External"/><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1.jpg"/><Relationship Id="rId4" Type="http://schemas.openxmlformats.org/officeDocument/2006/relationships/hyperlink" Target="https://www.tes.com/news/what-pupil-premium-template-examples-mean-schools" TargetMode="External"/></Relationships>
</file>

<file path=ppt/slides/_rels/slide36.xml.rels><?xml version="1.0" encoding="UTF-8" standalone="yes"?>
<Relationships xmlns="http://schemas.openxmlformats.org/package/2006/relationships"><Relationship Id="rId8" Type="http://schemas.openxmlformats.org/officeDocument/2006/relationships/hyperlink" Target="https://podcasts.apple.com/gb/podcast/episode-1-pupil-premium-with-marc-rowland/id1516020856?i=1000476461565" TargetMode="External"/><Relationship Id="rId3" Type="http://schemas.openxmlformats.org/officeDocument/2006/relationships/hyperlink" Target="https://vimeo.com/537159174/9dcffaf80a" TargetMode="External"/><Relationship Id="rId7" Type="http://schemas.openxmlformats.org/officeDocument/2006/relationships/hyperlink" Target="https://bromleyeducationmatters.uk/Page/19294" TargetMode="External"/><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hyperlink" Target="https://researchschool.org.uk/durrington/news/tackling-educational-disadvantage-2" TargetMode="External"/><Relationship Id="rId5" Type="http://schemas.openxmlformats.org/officeDocument/2006/relationships/hyperlink" Target="https://researchschool.org.uk/sandringham/news/what-makes-the-difference-for-our-disadvantaged-pupils" TargetMode="External"/><Relationship Id="rId4" Type="http://schemas.openxmlformats.org/officeDocument/2006/relationships/hyperlink" Target="https://www.youtube.com/watch?time_continue=4&amp;v=J_6YinTpTtI&amp;feature=emb_logo" TargetMode="External"/><Relationship Id="rId9" Type="http://schemas.openxmlformats.org/officeDocument/2006/relationships/image" Target="../media/image1.jpg"/></Relationships>
</file>

<file path=ppt/slides/_rels/slide37.xml.rels><?xml version="1.0" encoding="UTF-8" standalone="yes"?>
<Relationships xmlns="http://schemas.openxmlformats.org/package/2006/relationships"><Relationship Id="rId8" Type="http://schemas.openxmlformats.org/officeDocument/2006/relationships/hyperlink" Target="https://researchschool.org.uk/durrington/news/responsive-teaching-in-turbulent-times" TargetMode="External"/><Relationship Id="rId3" Type="http://schemas.openxmlformats.org/officeDocument/2006/relationships/hyperlink" Target="https://classteaching.wordpress.com/2022/01/17/planting-the-roots-for-vocabulary-growth/" TargetMode="External"/><Relationship Id="rId7" Type="http://schemas.openxmlformats.org/officeDocument/2006/relationships/hyperlink" Target="https://researchschool.org.uk/greenshaw/news/through-the-lens-of-disadvantage" TargetMode="External"/><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hyperlink" Target="https://www.tes.com/magazine/teaching-learning/eyfs/why-shared-reading-must-be-early-priority" TargetMode="External"/><Relationship Id="rId5" Type="http://schemas.openxmlformats.org/officeDocument/2006/relationships/hyperlink" Target="https://www.theguardian.com/books/2019/mar/09/why-reading-aloud-is-a-vital-bridge-to-literacy" TargetMode="External"/><Relationship Id="rId4" Type="http://schemas.openxmlformats.org/officeDocument/2006/relationships/hyperlink" Target="https://www.tes.com/magazine/teaching-learning/eyfs/why-early-language-matters-mental-health" TargetMode="External"/><Relationship Id="rId9" Type="http://schemas.openxmlformats.org/officeDocument/2006/relationships/image" Target="../media/image1.jpg"/></Relationships>
</file>

<file path=ppt/slides/_rels/slide38.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hyperlink" Target="http://thinkingtalking.co.uk/finding-a-word-aware-or-language-for-thinking-course/" TargetMode="External"/><Relationship Id="rId7" Type="http://schemas.openxmlformats.org/officeDocument/2006/relationships/image" Target="../media/image32.jpeg"/><Relationship Id="rId2" Type="http://schemas.openxmlformats.org/officeDocument/2006/relationships/image" Target="../media/image30.jpeg"/><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hyperlink" Target="https://researchschool.org.uk/durrington/events/videos" TargetMode="External"/><Relationship Id="rId4" Type="http://schemas.openxmlformats.org/officeDocument/2006/relationships/hyperlink" Target="https://impact.chartered.college/article/beck-deepening-knowledge-through-vocabulary-learning/" TargetMode="External"/></Relationships>
</file>

<file path=ppt/slides/_rels/slide39.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hyperlink" Target="mailto:mrowland@unitysp.co.uk" TargetMode="External"/><Relationship Id="rId7" Type="http://schemas.openxmlformats.org/officeDocument/2006/relationships/image" Target="../media/image34.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jpg"/><Relationship Id="rId5" Type="http://schemas.openxmlformats.org/officeDocument/2006/relationships/hyperlink" Target="https://researchschool.org.uk/unity/" TargetMode="External"/><Relationship Id="rId10" Type="http://schemas.openxmlformats.org/officeDocument/2006/relationships/image" Target="../media/image2.jpeg"/><Relationship Id="rId4" Type="http://schemas.openxmlformats.org/officeDocument/2006/relationships/hyperlink" Target="https://marcrowland.wordpress.com/" TargetMode="External"/><Relationship Id="rId9" Type="http://schemas.openxmlformats.org/officeDocument/2006/relationships/image" Target="../media/image36.png"/></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8.jpe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1.jpg"/><Relationship Id="rId5" Type="http://schemas.openxmlformats.org/officeDocument/2006/relationships/hyperlink" Target="https://researchschool.org.uk/unity/news/beware-of-the-matthew-effect-in-our-schools/" TargetMode="External"/><Relationship Id="rId4" Type="http://schemas.openxmlformats.org/officeDocument/2006/relationships/notesSlide" Target="../notesSlides/notesSlide2.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0223" y="564282"/>
            <a:ext cx="11614139" cy="7478970"/>
          </a:xfrm>
          <a:prstGeom prst="rect">
            <a:avLst/>
          </a:prstGeom>
          <a:noFill/>
        </p:spPr>
        <p:txBody>
          <a:bodyPr wrap="square" rtlCol="0">
            <a:spAutoFit/>
          </a:bodyPr>
          <a:lstStyle/>
          <a:p>
            <a:pPr algn="ctr"/>
            <a:endParaRPr lang="en-GB" sz="3200" b="1" dirty="0"/>
          </a:p>
          <a:p>
            <a:endParaRPr lang="en-GB" sz="3600" b="1" dirty="0">
              <a:latin typeface="Calibri" panose="020F0502020204030204" pitchFamily="34" charset="0"/>
            </a:endParaRPr>
          </a:p>
          <a:p>
            <a:endParaRPr lang="en-GB" sz="4000" b="1" dirty="0">
              <a:latin typeface="Calibri" panose="020F0502020204030204" pitchFamily="34" charset="0"/>
            </a:endParaRPr>
          </a:p>
          <a:p>
            <a:r>
              <a:rPr lang="en-GB" sz="4000" b="1" dirty="0">
                <a:latin typeface="Calibri" panose="020F0502020204030204" pitchFamily="34" charset="0"/>
              </a:rPr>
              <a:t>Learning through the lens of disadvantaged pupils</a:t>
            </a:r>
          </a:p>
          <a:p>
            <a:r>
              <a:rPr lang="en-GB" sz="2400" b="1" dirty="0">
                <a:latin typeface="Calibri" panose="020F0502020204030204" pitchFamily="34" charset="0"/>
              </a:rPr>
              <a:t>Maximising the impact of the Pupil Premium</a:t>
            </a:r>
          </a:p>
          <a:p>
            <a:r>
              <a:rPr lang="en-GB" sz="2400" b="1" dirty="0">
                <a:latin typeface="Calibri" panose="020F0502020204030204" pitchFamily="34" charset="0"/>
              </a:rPr>
              <a:t>Camden Conversation</a:t>
            </a:r>
          </a:p>
          <a:p>
            <a:endParaRPr lang="en-GB" sz="2400" b="1" dirty="0">
              <a:latin typeface="Calibri" panose="020F0502020204030204" pitchFamily="34" charset="0"/>
            </a:endParaRPr>
          </a:p>
          <a:p>
            <a:endParaRPr lang="en-GB" sz="2800" b="1" dirty="0">
              <a:latin typeface="Calibri" panose="020F0502020204030204" pitchFamily="34" charset="0"/>
            </a:endParaRPr>
          </a:p>
          <a:p>
            <a:endParaRPr lang="en-GB" sz="2800" b="1" dirty="0">
              <a:latin typeface="Calibri" panose="020F0502020204030204" pitchFamily="34" charset="0"/>
            </a:endParaRPr>
          </a:p>
          <a:p>
            <a:r>
              <a:rPr lang="en-GB" sz="2800" b="1" dirty="0">
                <a:latin typeface="Calibri" panose="020F0502020204030204" pitchFamily="34" charset="0"/>
              </a:rPr>
              <a:t>Marc Rowland</a:t>
            </a:r>
          </a:p>
          <a:p>
            <a:r>
              <a:rPr lang="en-GB" sz="2800" b="1" dirty="0">
                <a:latin typeface="Calibri" panose="020F0502020204030204" pitchFamily="34" charset="0"/>
              </a:rPr>
              <a:t>January 2022</a:t>
            </a:r>
          </a:p>
          <a:p>
            <a:endParaRPr lang="en-GB" sz="3600" b="1" dirty="0">
              <a:latin typeface="Calibri" panose="020F0502020204030204" pitchFamily="34" charset="0"/>
            </a:endParaRPr>
          </a:p>
          <a:p>
            <a:pPr algn="ctr"/>
            <a:endParaRPr lang="en-GB" sz="3600" b="1" dirty="0"/>
          </a:p>
          <a:p>
            <a:pPr algn="ctr"/>
            <a:endParaRPr lang="en-GB" sz="3600" b="1" dirty="0"/>
          </a:p>
          <a:p>
            <a:pPr algn="ctr"/>
            <a:endParaRPr lang="en-GB" sz="1600" b="1" dirty="0"/>
          </a:p>
          <a:p>
            <a:pPr marL="685800" indent="-685800" algn="ctr">
              <a:buFontTx/>
              <a:buChar char="-"/>
            </a:pPr>
            <a:endParaRPr lang="en-GB" sz="2400" b="1" dirty="0"/>
          </a:p>
        </p:txBody>
      </p:sp>
      <p:pic>
        <p:nvPicPr>
          <p:cNvPr id="4" name="Picture 3">
            <a:extLst>
              <a:ext uri="{FF2B5EF4-FFF2-40B4-BE49-F238E27FC236}">
                <a16:creationId xmlns:a16="http://schemas.microsoft.com/office/drawing/2014/main" id="{0D8A6EE8-B4D5-4F18-8F5E-BAE67F8A0011}"/>
              </a:ext>
            </a:extLst>
          </p:cNvPr>
          <p:cNvPicPr>
            <a:picLocks noChangeAspect="1"/>
          </p:cNvPicPr>
          <p:nvPr/>
        </p:nvPicPr>
        <p:blipFill>
          <a:blip r:embed="rId3"/>
          <a:stretch>
            <a:fillRect/>
          </a:stretch>
        </p:blipFill>
        <p:spPr>
          <a:xfrm>
            <a:off x="109058" y="113495"/>
            <a:ext cx="1121266" cy="901574"/>
          </a:xfrm>
          <a:prstGeom prst="rect">
            <a:avLst/>
          </a:prstGeom>
        </p:spPr>
      </p:pic>
      <p:pic>
        <p:nvPicPr>
          <p:cNvPr id="7" name="Picture 6">
            <a:extLst>
              <a:ext uri="{FF2B5EF4-FFF2-40B4-BE49-F238E27FC236}">
                <a16:creationId xmlns:a16="http://schemas.microsoft.com/office/drawing/2014/main" id="{9F1E9DE3-F3DA-4B0A-BC89-54121E84B8E9}"/>
              </a:ext>
            </a:extLst>
          </p:cNvPr>
          <p:cNvPicPr>
            <a:picLocks noChangeAspect="1"/>
          </p:cNvPicPr>
          <p:nvPr/>
        </p:nvPicPr>
        <p:blipFill>
          <a:blip r:embed="rId4"/>
          <a:stretch>
            <a:fillRect/>
          </a:stretch>
        </p:blipFill>
        <p:spPr>
          <a:xfrm>
            <a:off x="7533314" y="3659244"/>
            <a:ext cx="4314736" cy="2989026"/>
          </a:xfrm>
          <a:prstGeom prst="rect">
            <a:avLst/>
          </a:prstGeom>
        </p:spPr>
      </p:pic>
    </p:spTree>
    <p:extLst>
      <p:ext uri="{BB962C8B-B14F-4D97-AF65-F5344CB8AC3E}">
        <p14:creationId xmlns:p14="http://schemas.microsoft.com/office/powerpoint/2010/main" val="20399517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txBox="1">
            <a:spLocks/>
          </p:cNvSpPr>
          <p:nvPr>
            <p:custDataLst>
              <p:tags r:id="rId2"/>
            </p:custDataLst>
          </p:nvPr>
        </p:nvSpPr>
        <p:spPr>
          <a:xfrm>
            <a:off x="1919536" y="836712"/>
            <a:ext cx="8077200" cy="5472608"/>
          </a:xfrm>
          <a:prstGeom prst="rect">
            <a:avLst/>
          </a:prstGeom>
        </p:spPr>
        <p:txBody>
          <a:bodyPr vert="horz" lIns="91440" tIns="45720" rIns="91440" bIns="45720" rtlCol="0">
            <a:normAutofit/>
          </a:bodyPr>
          <a:lstStyle>
            <a:lvl1pPr marL="0" indent="0" algn="r" defTabSz="914400" rtl="0" eaLnBrk="1" latinLnBrk="0" hangingPunct="1">
              <a:spcBef>
                <a:spcPct val="20000"/>
              </a:spcBef>
              <a:buFont typeface="Arial" pitchFamily="34" charset="0"/>
              <a:buNone/>
              <a:defRPr sz="2000" b="0" kern="1200">
                <a:solidFill>
                  <a:schemeClr val="tx1"/>
                </a:solidFill>
                <a:latin typeface="Georgia" pitchFamily="18" charset="0"/>
                <a:ea typeface="+mn-ea"/>
                <a:cs typeface="+mn-cs"/>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ctr"/>
            <a:endParaRPr lang="en-US" sz="3200">
              <a:latin typeface="+mn-lt"/>
              <a:ea typeface="FangSong" pitchFamily="49" charset="-122"/>
            </a:endParaRPr>
          </a:p>
        </p:txBody>
      </p:sp>
      <p:sp>
        <p:nvSpPr>
          <p:cNvPr id="2" name="Slide Number Placeholder 1"/>
          <p:cNvSpPr>
            <a:spLocks noGrp="1"/>
          </p:cNvSpPr>
          <p:nvPr>
            <p:ph type="sldNum" sz="quarter" idx="12"/>
          </p:nvPr>
        </p:nvSpPr>
        <p:spPr/>
        <p:txBody>
          <a:bodyPr/>
          <a:lstStyle/>
          <a:p>
            <a:fld id="{B05676CB-63B0-47ED-8C68-38D0BAFCB0DD}" type="slidenum">
              <a:rPr lang="en-GB" smtClean="0"/>
              <a:t>10</a:t>
            </a:fld>
            <a:endParaRPr lang="en-GB"/>
          </a:p>
        </p:txBody>
      </p:sp>
      <p:sp>
        <p:nvSpPr>
          <p:cNvPr id="4" name="Rectangle 3"/>
          <p:cNvSpPr/>
          <p:nvPr/>
        </p:nvSpPr>
        <p:spPr>
          <a:xfrm>
            <a:off x="4776140" y="3995678"/>
            <a:ext cx="3489854" cy="1384995"/>
          </a:xfrm>
          <a:prstGeom prst="rect">
            <a:avLst/>
          </a:prstGeom>
        </p:spPr>
        <p:txBody>
          <a:bodyPr wrap="square">
            <a:spAutoFit/>
          </a:bodyPr>
          <a:lstStyle/>
          <a:p>
            <a:pPr algn="ctr"/>
            <a:endParaRPr lang="en-GB" sz="2800" b="1" i="1"/>
          </a:p>
          <a:p>
            <a:pPr algn="ctr"/>
            <a:endParaRPr lang="en-GB" sz="2800" i="1"/>
          </a:p>
          <a:p>
            <a:pPr algn="ctr"/>
            <a:endParaRPr lang="en-US" sz="2800"/>
          </a:p>
        </p:txBody>
      </p:sp>
      <p:pic>
        <p:nvPicPr>
          <p:cNvPr id="9" name="Picture 8">
            <a:extLst>
              <a:ext uri="{FF2B5EF4-FFF2-40B4-BE49-F238E27FC236}">
                <a16:creationId xmlns:a16="http://schemas.microsoft.com/office/drawing/2014/main" id="{B3D0EC6F-03EF-BC45-9FD4-05A857315E74}"/>
              </a:ext>
            </a:extLst>
          </p:cNvPr>
          <p:cNvPicPr>
            <a:picLocks noChangeAspect="1"/>
          </p:cNvPicPr>
          <p:nvPr/>
        </p:nvPicPr>
        <p:blipFill>
          <a:blip r:embed="rId5"/>
          <a:stretch>
            <a:fillRect/>
          </a:stretch>
        </p:blipFill>
        <p:spPr>
          <a:xfrm>
            <a:off x="109058" y="113495"/>
            <a:ext cx="1121266" cy="901574"/>
          </a:xfrm>
          <a:prstGeom prst="rect">
            <a:avLst/>
          </a:prstGeom>
        </p:spPr>
      </p:pic>
      <p:sp>
        <p:nvSpPr>
          <p:cNvPr id="6" name="Rectangle 5">
            <a:extLst>
              <a:ext uri="{FF2B5EF4-FFF2-40B4-BE49-F238E27FC236}">
                <a16:creationId xmlns:a16="http://schemas.microsoft.com/office/drawing/2014/main" id="{42A033AB-D58E-F749-B4DE-AACD7F930D67}"/>
              </a:ext>
            </a:extLst>
          </p:cNvPr>
          <p:cNvSpPr/>
          <p:nvPr/>
        </p:nvSpPr>
        <p:spPr>
          <a:xfrm>
            <a:off x="498241" y="719832"/>
            <a:ext cx="11260372" cy="6001643"/>
          </a:xfrm>
          <a:prstGeom prst="rect">
            <a:avLst/>
          </a:prstGeom>
        </p:spPr>
        <p:txBody>
          <a:bodyPr wrap="square">
            <a:spAutoFit/>
          </a:bodyPr>
          <a:lstStyle/>
          <a:p>
            <a:pPr algn="ctr"/>
            <a:r>
              <a:rPr lang="en-GB" sz="2400" b="1">
                <a:cs typeface="Arial" panose="020B0604020202020204" pitchFamily="34" charset="0"/>
              </a:rPr>
              <a:t>Relationships matter</a:t>
            </a:r>
          </a:p>
          <a:p>
            <a:pPr algn="ctr"/>
            <a:endParaRPr lang="en-GB" sz="2400" b="1">
              <a:cs typeface="Arial" panose="020B0604020202020204" pitchFamily="34" charset="0"/>
            </a:endParaRPr>
          </a:p>
          <a:p>
            <a:pPr algn="ctr"/>
            <a:r>
              <a:rPr lang="en-GB" sz="2400" b="1">
                <a:cs typeface="Arial" panose="020B0604020202020204" pitchFamily="34" charset="0"/>
              </a:rPr>
              <a:t>Relationships as drivers of human development: Positive supportive contexts</a:t>
            </a:r>
          </a:p>
          <a:p>
            <a:pPr algn="ctr"/>
            <a:r>
              <a:rPr lang="en-GB" sz="2400" b="1" err="1">
                <a:cs typeface="Arial" panose="020B0604020202020204" pitchFamily="34" charset="0"/>
              </a:rPr>
              <a:t>Osher</a:t>
            </a:r>
            <a:r>
              <a:rPr lang="en-GB" sz="2400" b="1">
                <a:cs typeface="Arial" panose="020B0604020202020204" pitchFamily="34" charset="0"/>
              </a:rPr>
              <a:t> et al, 2019</a:t>
            </a:r>
          </a:p>
          <a:p>
            <a:endParaRPr lang="en-GB" sz="2400">
              <a:cs typeface="Arial" panose="020B0604020202020204" pitchFamily="34" charset="0"/>
            </a:endParaRPr>
          </a:p>
          <a:p>
            <a:r>
              <a:rPr lang="en-GB" sz="2400">
                <a:cs typeface="Arial" panose="020B0604020202020204" pitchFamily="34" charset="0"/>
              </a:rPr>
              <a:t>Relationships between and among children and adults are a primary process through which biological and contextual factors influence and mutually reinforce each other. Relationships that are reciprocal, attuned, culturally responsive, and trustful are a positive developmental force between children and their physical and social contexts. </a:t>
            </a:r>
          </a:p>
          <a:p>
            <a:endParaRPr lang="en-GB" sz="2400">
              <a:cs typeface="Arial" panose="020B0604020202020204" pitchFamily="34" charset="0"/>
            </a:endParaRPr>
          </a:p>
          <a:p>
            <a:r>
              <a:rPr lang="en-GB" sz="2400">
                <a:cs typeface="Arial" panose="020B0604020202020204" pitchFamily="34" charset="0"/>
              </a:rPr>
              <a:t>Such relationships help to establish idiographic developmental pathways that serve as the foundation for lifelong learning, adaptation, the integration of social, affective, emotional, and cognitive processes and will, over time, make qualitative changes to a child’s genetic makeup. </a:t>
            </a:r>
          </a:p>
          <a:p>
            <a:endParaRPr lang="en-GB" sz="2400">
              <a:cs typeface="Arial" panose="020B0604020202020204" pitchFamily="34" charset="0"/>
            </a:endParaRPr>
          </a:p>
          <a:p>
            <a:r>
              <a:rPr lang="en-GB" sz="2400">
                <a:cs typeface="Arial" panose="020B0604020202020204" pitchFamily="34" charset="0"/>
              </a:rPr>
              <a:t>Bornstein &amp; Leventhal, </a:t>
            </a:r>
            <a:r>
              <a:rPr lang="en-GB" sz="2400">
                <a:solidFill>
                  <a:srgbClr val="10147E"/>
                </a:solidFill>
                <a:cs typeface="Arial" panose="020B0604020202020204" pitchFamily="34" charset="0"/>
                <a:hlinkClick r:id="rId6"/>
              </a:rPr>
              <a:t>2015</a:t>
            </a:r>
            <a:r>
              <a:rPr lang="en-GB" sz="2400">
                <a:cs typeface="Arial" panose="020B0604020202020204" pitchFamily="34" charset="0"/>
              </a:rPr>
              <a:t>; Bronfenbrenner &amp; Morris, </a:t>
            </a:r>
            <a:r>
              <a:rPr lang="en-GB" sz="2400">
                <a:solidFill>
                  <a:srgbClr val="10147E"/>
                </a:solidFill>
                <a:cs typeface="Arial" panose="020B0604020202020204" pitchFamily="34" charset="0"/>
                <a:hlinkClick r:id="rId6"/>
              </a:rPr>
              <a:t>2006</a:t>
            </a:r>
            <a:r>
              <a:rPr lang="en-GB" sz="2400">
                <a:cs typeface="Arial" panose="020B0604020202020204" pitchFamily="34" charset="0"/>
              </a:rPr>
              <a:t>.</a:t>
            </a:r>
            <a:endParaRPr lang="en-US" sz="2400">
              <a:cs typeface="Arial" panose="020B0604020202020204" pitchFamily="34" charset="0"/>
            </a:endParaRPr>
          </a:p>
        </p:txBody>
      </p:sp>
    </p:spTree>
    <p:custDataLst>
      <p:tags r:id="rId1"/>
    </p:custDataLst>
    <p:extLst>
      <p:ext uri="{BB962C8B-B14F-4D97-AF65-F5344CB8AC3E}">
        <p14:creationId xmlns:p14="http://schemas.microsoft.com/office/powerpoint/2010/main" val="39413817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txBox="1">
            <a:spLocks/>
          </p:cNvSpPr>
          <p:nvPr>
            <p:custDataLst>
              <p:tags r:id="rId2"/>
            </p:custDataLst>
          </p:nvPr>
        </p:nvSpPr>
        <p:spPr>
          <a:xfrm>
            <a:off x="1919536" y="836712"/>
            <a:ext cx="8077200" cy="5472608"/>
          </a:xfrm>
          <a:prstGeom prst="rect">
            <a:avLst/>
          </a:prstGeom>
        </p:spPr>
        <p:txBody>
          <a:bodyPr vert="horz" lIns="91440" tIns="45720" rIns="91440" bIns="45720" rtlCol="0">
            <a:normAutofit/>
          </a:bodyPr>
          <a:lstStyle>
            <a:lvl1pPr marL="0" indent="0" algn="r" defTabSz="914400" rtl="0" eaLnBrk="1" latinLnBrk="0" hangingPunct="1">
              <a:spcBef>
                <a:spcPct val="20000"/>
              </a:spcBef>
              <a:buFont typeface="Arial" pitchFamily="34" charset="0"/>
              <a:buNone/>
              <a:defRPr sz="2000" b="0" kern="1200">
                <a:solidFill>
                  <a:schemeClr val="tx1"/>
                </a:solidFill>
                <a:latin typeface="Georgia" pitchFamily="18" charset="0"/>
                <a:ea typeface="+mn-ea"/>
                <a:cs typeface="+mn-cs"/>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ctr"/>
            <a:endParaRPr lang="en-US" sz="3200">
              <a:latin typeface="+mn-lt"/>
              <a:ea typeface="FangSong" pitchFamily="49" charset="-122"/>
            </a:endParaRPr>
          </a:p>
        </p:txBody>
      </p:sp>
      <p:sp>
        <p:nvSpPr>
          <p:cNvPr id="2" name="Slide Number Placeholder 1"/>
          <p:cNvSpPr>
            <a:spLocks noGrp="1"/>
          </p:cNvSpPr>
          <p:nvPr>
            <p:ph type="sldNum" sz="quarter" idx="12"/>
          </p:nvPr>
        </p:nvSpPr>
        <p:spPr/>
        <p:txBody>
          <a:bodyPr/>
          <a:lstStyle/>
          <a:p>
            <a:endParaRPr lang="en-GB"/>
          </a:p>
        </p:txBody>
      </p:sp>
      <p:sp>
        <p:nvSpPr>
          <p:cNvPr id="3" name="Rectangle 2">
            <a:extLst>
              <a:ext uri="{FF2B5EF4-FFF2-40B4-BE49-F238E27FC236}">
                <a16:creationId xmlns:a16="http://schemas.microsoft.com/office/drawing/2014/main" id="{F564C4AE-3341-4D47-AC94-3B81E6DFE009}"/>
              </a:ext>
            </a:extLst>
          </p:cNvPr>
          <p:cNvSpPr/>
          <p:nvPr/>
        </p:nvSpPr>
        <p:spPr>
          <a:xfrm>
            <a:off x="227714" y="2461891"/>
            <a:ext cx="11850585" cy="2123658"/>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n-GB" sz="4400" i="1" dirty="0">
                <a:solidFill>
                  <a:srgbClr val="2F2A2B"/>
                </a:solidFill>
                <a:effectLst/>
              </a:rPr>
              <a:t>‘You see what you expect to see, Severus’</a:t>
            </a:r>
          </a:p>
          <a:p>
            <a:pPr algn="ctr"/>
            <a:endParaRPr lang="en-GB" sz="4400" dirty="0">
              <a:solidFill>
                <a:srgbClr val="2F2A2B"/>
              </a:solidFill>
              <a:effectLst/>
            </a:endParaRPr>
          </a:p>
          <a:p>
            <a:pPr algn="ctr"/>
            <a:r>
              <a:rPr lang="en-GB" sz="4400" dirty="0">
                <a:solidFill>
                  <a:srgbClr val="2F2A2B"/>
                </a:solidFill>
              </a:rPr>
              <a:t>JK Rowling</a:t>
            </a:r>
            <a:endParaRPr lang="en-GB" sz="4400" dirty="0">
              <a:solidFill>
                <a:srgbClr val="2F2A2B"/>
              </a:solidFill>
              <a:effectLst/>
            </a:endParaRPr>
          </a:p>
        </p:txBody>
      </p:sp>
      <p:pic>
        <p:nvPicPr>
          <p:cNvPr id="7" name="Picture 6">
            <a:extLst>
              <a:ext uri="{FF2B5EF4-FFF2-40B4-BE49-F238E27FC236}">
                <a16:creationId xmlns:a16="http://schemas.microsoft.com/office/drawing/2014/main" id="{5D92D855-1E3B-6542-9AF4-6F69C1AE7074}"/>
              </a:ext>
            </a:extLst>
          </p:cNvPr>
          <p:cNvPicPr>
            <a:picLocks noChangeAspect="1"/>
          </p:cNvPicPr>
          <p:nvPr/>
        </p:nvPicPr>
        <p:blipFill>
          <a:blip r:embed="rId5"/>
          <a:stretch>
            <a:fillRect/>
          </a:stretch>
        </p:blipFill>
        <p:spPr>
          <a:xfrm>
            <a:off x="11070734" y="184747"/>
            <a:ext cx="1121266" cy="901574"/>
          </a:xfrm>
          <a:prstGeom prst="rect">
            <a:avLst/>
          </a:prstGeom>
        </p:spPr>
      </p:pic>
      <p:sp>
        <p:nvSpPr>
          <p:cNvPr id="4" name="TextBox 3">
            <a:extLst>
              <a:ext uri="{FF2B5EF4-FFF2-40B4-BE49-F238E27FC236}">
                <a16:creationId xmlns:a16="http://schemas.microsoft.com/office/drawing/2014/main" id="{D7F1A1F3-D25B-414A-A584-E67C48619C33}"/>
              </a:ext>
            </a:extLst>
          </p:cNvPr>
          <p:cNvSpPr txBox="1"/>
          <p:nvPr/>
        </p:nvSpPr>
        <p:spPr>
          <a:xfrm>
            <a:off x="348473" y="635534"/>
            <a:ext cx="1450304" cy="769441"/>
          </a:xfrm>
          <a:prstGeom prst="rect">
            <a:avLst/>
          </a:prstGeom>
          <a:noFill/>
        </p:spPr>
        <p:txBody>
          <a:bodyPr wrap="square" rtlCol="0">
            <a:spAutoFit/>
          </a:bodyPr>
          <a:lstStyle/>
          <a:p>
            <a:r>
              <a:rPr lang="en-US" sz="4400" b="1" dirty="0"/>
              <a:t>Bias</a:t>
            </a:r>
          </a:p>
        </p:txBody>
      </p:sp>
    </p:spTree>
    <p:custDataLst>
      <p:tags r:id="rId1"/>
    </p:custDataLst>
    <p:extLst>
      <p:ext uri="{BB962C8B-B14F-4D97-AF65-F5344CB8AC3E}">
        <p14:creationId xmlns:p14="http://schemas.microsoft.com/office/powerpoint/2010/main" val="36778309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5345FB3-B22F-9D45-863F-08FD42C53EBD}"/>
              </a:ext>
            </a:extLst>
          </p:cNvPr>
          <p:cNvPicPr>
            <a:picLocks noChangeAspect="1"/>
          </p:cNvPicPr>
          <p:nvPr/>
        </p:nvPicPr>
        <p:blipFill>
          <a:blip r:embed="rId2"/>
          <a:stretch>
            <a:fillRect/>
          </a:stretch>
        </p:blipFill>
        <p:spPr>
          <a:xfrm>
            <a:off x="109058" y="113495"/>
            <a:ext cx="1121266" cy="901574"/>
          </a:xfrm>
          <a:prstGeom prst="rect">
            <a:avLst/>
          </a:prstGeom>
        </p:spPr>
      </p:pic>
      <p:pic>
        <p:nvPicPr>
          <p:cNvPr id="7" name="Picture 6">
            <a:extLst>
              <a:ext uri="{FF2B5EF4-FFF2-40B4-BE49-F238E27FC236}">
                <a16:creationId xmlns:a16="http://schemas.microsoft.com/office/drawing/2014/main" id="{33ECAFC4-10A4-1F4F-BBFF-B07F0C9029A6}"/>
              </a:ext>
            </a:extLst>
          </p:cNvPr>
          <p:cNvPicPr>
            <a:picLocks noChangeAspect="1"/>
          </p:cNvPicPr>
          <p:nvPr/>
        </p:nvPicPr>
        <p:blipFill rotWithShape="1">
          <a:blip r:embed="rId3">
            <a:extLst>
              <a:ext uri="{BEBA8EAE-BF5A-486C-A8C5-ECC9F3942E4B}">
                <a14:imgProps xmlns:a14="http://schemas.microsoft.com/office/drawing/2010/main">
                  <a14:imgLayer>
                    <a14:imgEffect>
                      <a14:sharpenSoften amount="100000"/>
                    </a14:imgEffect>
                  </a14:imgLayer>
                </a14:imgProps>
              </a:ext>
            </a:extLst>
          </a:blip>
          <a:srcRect r="-103" b="-35"/>
          <a:stretch/>
        </p:blipFill>
        <p:spPr>
          <a:xfrm>
            <a:off x="669691" y="1015069"/>
            <a:ext cx="3386667" cy="4893733"/>
          </a:xfrm>
          <a:prstGeom prst="rect">
            <a:avLst/>
          </a:prstGeom>
          <a:ln>
            <a:solidFill>
              <a:schemeClr val="tx1"/>
            </a:solidFill>
          </a:ln>
        </p:spPr>
      </p:pic>
      <p:sp>
        <p:nvSpPr>
          <p:cNvPr id="8" name="TextBox 7">
            <a:extLst>
              <a:ext uri="{FF2B5EF4-FFF2-40B4-BE49-F238E27FC236}">
                <a16:creationId xmlns:a16="http://schemas.microsoft.com/office/drawing/2014/main" id="{1F6BE7B0-349E-DA4E-B7DA-41B40C2C8CA8}"/>
              </a:ext>
            </a:extLst>
          </p:cNvPr>
          <p:cNvSpPr txBox="1"/>
          <p:nvPr/>
        </p:nvSpPr>
        <p:spPr>
          <a:xfrm>
            <a:off x="4358773" y="113495"/>
            <a:ext cx="7659663" cy="452431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b="1" dirty="0"/>
              <a:t>The change from ‘barriers’ to </a:t>
            </a:r>
            <a:r>
              <a:rPr lang="en-GB" b="1" u="sng" dirty="0"/>
              <a:t>challenges</a:t>
            </a:r>
            <a:r>
              <a:rPr lang="en-GB" b="1" dirty="0"/>
              <a:t> is important. It is beyond semantics. It is important to avoid always framing disadvantage as a deficit model. As stated above, it is vital that assessment, not assumption drives approaches. Disadvantage goes beyond Pupil Premium eligibility.</a:t>
            </a:r>
            <a:endParaRPr lang="en-GB" dirty="0"/>
          </a:p>
          <a:p>
            <a:r>
              <a:rPr lang="en-GB" b="1" dirty="0"/>
              <a:t> </a:t>
            </a:r>
            <a:endParaRPr lang="en-GB" dirty="0"/>
          </a:p>
          <a:p>
            <a:r>
              <a:rPr lang="en-GB" b="1" dirty="0"/>
              <a:t>Poorly identified challenges lead to poorly identified activity, leading to weaker outcomes for pupils and sometimes in initiative fatigue around address disadvantage. It leads to the ‘supermarket sweep’ approach to disadvantage grabbing intervention for Y6 / Y11. Early intervention focussed on need enables pupils to thrive in school. </a:t>
            </a:r>
            <a:endParaRPr lang="en-GB" dirty="0"/>
          </a:p>
          <a:p>
            <a:r>
              <a:rPr lang="en-GB" b="1" dirty="0"/>
              <a:t> </a:t>
            </a:r>
            <a:endParaRPr lang="en-GB" dirty="0"/>
          </a:p>
          <a:p>
            <a:r>
              <a:rPr lang="en-GB" b="1" dirty="0"/>
              <a:t>Look to be as precise as possible. Centre in on the key things that are preventing disadvantaged pupils from attaining as well as they might. Academic and pastoral issues should be included. Developing pupils’ oral language and reading comprehension is often at the heart of an effective strategy.</a:t>
            </a:r>
            <a:endParaRPr lang="en-GB" dirty="0"/>
          </a:p>
        </p:txBody>
      </p:sp>
      <p:sp>
        <p:nvSpPr>
          <p:cNvPr id="2" name="TextBox 1">
            <a:extLst>
              <a:ext uri="{FF2B5EF4-FFF2-40B4-BE49-F238E27FC236}">
                <a16:creationId xmlns:a16="http://schemas.microsoft.com/office/drawing/2014/main" id="{8D70D756-E5E1-0847-BDBB-3228679E7CD8}"/>
              </a:ext>
            </a:extLst>
          </p:cNvPr>
          <p:cNvSpPr txBox="1"/>
          <p:nvPr/>
        </p:nvSpPr>
        <p:spPr>
          <a:xfrm>
            <a:off x="4358773" y="4730423"/>
            <a:ext cx="7659663" cy="203132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lvl="0"/>
            <a:r>
              <a:rPr lang="en-GB" b="1" i="1" dirty="0"/>
              <a:t>‘Many of our pupils eligible for Pupil Premium have additional vulnerabilities (e.g. SEND)’</a:t>
            </a:r>
            <a:r>
              <a:rPr lang="en-GB" i="1" dirty="0"/>
              <a:t>. </a:t>
            </a:r>
            <a:r>
              <a:rPr lang="en-GB" dirty="0"/>
              <a:t>Whilst these may be characteristic of pupils at risk of underachievement, it is important to unpick the </a:t>
            </a:r>
            <a:r>
              <a:rPr lang="en-GB" i="1" dirty="0"/>
              <a:t>actual issues</a:t>
            </a:r>
            <a:r>
              <a:rPr lang="en-GB" dirty="0"/>
              <a:t> that are most preventing disadvantaged pupils from attaining well. Pupils are not at risk of underachievement because they are SEND – rather, there needs to be careful consideration how additional needs are impacting on learning e.g. autism and anxiety.</a:t>
            </a:r>
          </a:p>
        </p:txBody>
      </p:sp>
    </p:spTree>
    <p:extLst>
      <p:ext uri="{BB962C8B-B14F-4D97-AF65-F5344CB8AC3E}">
        <p14:creationId xmlns:p14="http://schemas.microsoft.com/office/powerpoint/2010/main" val="34919207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txBox="1">
            <a:spLocks/>
          </p:cNvSpPr>
          <p:nvPr>
            <p:custDataLst>
              <p:tags r:id="rId2"/>
            </p:custDataLst>
          </p:nvPr>
        </p:nvSpPr>
        <p:spPr>
          <a:xfrm>
            <a:off x="1919536" y="836712"/>
            <a:ext cx="8077200" cy="5472608"/>
          </a:xfrm>
          <a:prstGeom prst="rect">
            <a:avLst/>
          </a:prstGeom>
        </p:spPr>
        <p:txBody>
          <a:bodyPr vert="horz" lIns="91440" tIns="45720" rIns="91440" bIns="45720" rtlCol="0">
            <a:normAutofit/>
          </a:bodyPr>
          <a:lstStyle>
            <a:lvl1pPr marL="0" indent="0" algn="r" defTabSz="914400" rtl="0" eaLnBrk="1" latinLnBrk="0" hangingPunct="1">
              <a:spcBef>
                <a:spcPct val="20000"/>
              </a:spcBef>
              <a:buFont typeface="Arial" pitchFamily="34" charset="0"/>
              <a:buNone/>
              <a:defRPr sz="2000" b="0" kern="1200">
                <a:solidFill>
                  <a:schemeClr val="tx1"/>
                </a:solidFill>
                <a:latin typeface="Georgia" pitchFamily="18" charset="0"/>
                <a:ea typeface="+mn-ea"/>
                <a:cs typeface="+mn-cs"/>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ctr"/>
            <a:endParaRPr lang="en-US" sz="3200" dirty="0">
              <a:latin typeface="+mn-lt"/>
              <a:ea typeface="FangSong" pitchFamily="49" charset="-122"/>
            </a:endParaRPr>
          </a:p>
        </p:txBody>
      </p:sp>
      <p:sp>
        <p:nvSpPr>
          <p:cNvPr id="2" name="Slide Number Placeholder 1"/>
          <p:cNvSpPr>
            <a:spLocks noGrp="1"/>
          </p:cNvSpPr>
          <p:nvPr>
            <p:ph type="sldNum" sz="quarter" idx="12"/>
          </p:nvPr>
        </p:nvSpPr>
        <p:spPr/>
        <p:txBody>
          <a:bodyPr/>
          <a:lstStyle/>
          <a:p>
            <a:fld id="{B05676CB-63B0-47ED-8C68-38D0BAFCB0DD}" type="slidenum">
              <a:rPr lang="en-GB" smtClean="0"/>
              <a:t>13</a:t>
            </a:fld>
            <a:endParaRPr lang="en-GB" dirty="0"/>
          </a:p>
        </p:txBody>
      </p:sp>
      <p:sp>
        <p:nvSpPr>
          <p:cNvPr id="4" name="AutoShape 2" descr="Image result for barriers birkenau"/>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9" name="AutoShape 6" descr="data:image/jpeg;base64,/9j/4AAQSkZJRgABAQAAAQABAAD/2wCEAAkGBhMSEBUUExQWFRQWFRcWFxgXFxYXGhcYFBQVFhUYFxcXHCYeGxwjGhcXHy8gIycpLCwsFR4xNTAqNSYrLCkBCQoKBQUFDQUFDSkYEhgpKSkpKSkpKSkpKSkpKSkpKSkpKSkpKSkpKSkpKSkpKSkpKSkpKSkpKSkpKSkpKSkpKf/AABEIAIQBfAMBIgACEQEDEQH/xAAbAAACAwEBAQAAAAAAAAAAAAADBAACBQYBB//EAEIQAAEDAgMFBQYDBQcEAwAAAAEAAhEDIQQSMQVBUWFxEyKBkaEGMrHB0fAUQlIVYnLh8SMzQ4KissIWJFOSJTRz/8QAFAEBAAAAAAAAAAAAAAAAAAAAAP/EABQRAQAAAAAAAAAAAAAAAAAAAAD/2gAMAwEAAhEDEQA/ANtjiUHZPtB2mKr4cAg0BTlxuHdo3NYclVrI4+bvquL9jtqvdjcY6DncKWYgG3ZtLXSwku94RlEmbbkH16hitwBc82DdJPM7mjefC5IC06VNrJcTLnRmPTQDg0bhzJ1JJ5PAYstvqbSd/kdByuugobVa4RbNz+moQaJriOPReipeIKRp1svDqLpyjVlAVRRRBFFFEEUUUQRRReFALEOgaSsatmO53kVvpXE1Y0tzv6BBkNYY3+RWfi6GU9VrV8Weo9VlYytKBYFVFWEN70JzpQHdiktVxiHVCGKBOtkDFCuYncifiLSUjiHFthpwVA86k34ICYoz14JUNJMJhlWXXCbZhouUCbMGfBLVcIG9OC2cyRxNOSgxa1ATYJWpRELUxbOCzqoQZxaQoHJzsp3rw4eOaBcPULJC9qCDohPJ1F0C1QEIOdGqtO9Up0C5BKhkIYqSIKcqYUwlQwg6IBmnCOx4hXGCeROVCdTLdQgWqulCyJssBQ3UkAmsRG0SiUKd1rUaFkAMNLb3jePmOfL7L1QbxcfLihAQh9rl/hOv7vPp8PgF3FLuervKCUH1R7AWkb4gHhwXB+wmzXUsdjadR2d7RTLn3GYvzPLoO8yJ6Lu2LmfZinO2doD92h/sCDrKOCncmqeAmB8bpyjhraLQw2HA1F0GeNnvboZ9fjf1TuHeR7zY6X/n5SnFEFGVAdDfhofI3V1V1MHUBednwJ+PxQXUVJO8T0+h+qsHIPVFFEEUUUQDqzuSzxK9x+HLhYnwWY6s6md563QM4zCmJgFY+IoIlTa796NTxbHC5QY1ViCVtVMMwiQfNZuIpAIB0oBBN/kvcfXnddDNFLVZQCrVCUCm+DMT1R20J1IaOJKmWlB75JG6wnhGqA1GpJ0TWYLnamOg2sjUdq7ig2YCWrt4Koq2uYQXV28UAarOSRqUJWgcS0JHEYsIFnUoQxUhG/FINRAHEOnRCbS370YtVSUAjh82qI3DBpsVMy9DkB6LwBcKlbLMwFRzkB7kDf4uyTxBBQi5VLkHgothC7BFzL1jroKswxTdKoIQXv4KrabigZdUSznmUzTwvEoeIY1oJJAAFydwQKVa4ptJdZvw4AfdlljbTzcQBukJbGYo1nb+zGg48Sfvl18ycI8v5oPv1DBrmvZKl/8AObRAv3KJ/wBDPqthm06f6iuX9l8UG7Zx7mWBZS04lrCfWUH1qgwARCOAsGjtp3M+CeZtNx/ISg0VEpTx8/4b/JMtdI0hBZRUawzqroIoQoogrl4fVTNxHldekpDE7WDdBPigfDpXqxf2s92jW9ZA+JV6W2IBzG/CxHnKDXQMThg4XC5/avtwzD03VKjcrWiZzAzyaNSeXNG2V7YMxFJtVjHmm4Eg5XbiRoY4IF8fhwNFlPkLpqm16Bu4R/EAPmkMU+i+7R5T8ggwfxRAKUqY073FP4zBkaD4fMhY9ale5A8R/NB47GOn3kWpjgWwT4rjdiNfiMZVqueQyi99NjRvmRe2kX6+vSVsHaQf931QHBZxcfRCxFIDSUg8Eb/Q/Mr3tif6D5lBH0iTZDHdKs57h7pP+n6IdRzzr/x+iAxxs6lEbXCzcnX/AE/RQuPP/T9EDlTGNLi0G8T9+nmEu8lYIefxzr/4I4fqHKN60zVP2AgMKyhrpRz+Xp/NDNT7ugdNdQVUiK33P1VhW+7fJA6aqqaiU7X7goVXG5Rca772i5tHBA8aqq56SpYoOAcJgiR4q/bICuKiFnVw9B6WlXbSUDlMyAgsi0yUIPUDygKTGunVc1tDGfiH5QYotOt++R8vvpbae0DVJptPcBhzv1ch9/z8p0wIi0bkC9V+UwGk6aRaXZRfqve2ixF1SsxxeTE2b/pcSpUpTf71KD6JsLaT6jyN3ZsIFt7qgJ9B5IXs0J2tjrflpf7WrE9hdqNp1HCo4BpDbkgCxI8fe+K09j7Zo0tpY+sXA0wynBG8wwADmTZB9N2fULV0WHqyFwOyvaulVZTcz8z8jgdWuyzHPdfmuip408UHRSvZXOP9paNNuZ9RsESIMk6aNFzqPNeYX24oVDSDCSKpqBrnDIIpQHEZoLgS4RGuqDpFFymO9paxwfasNJj6lWg1lnVMtPEV6dNjniWy7K/NAsDa+pv7R4twwrKYqvJOIw+HqVB3XubUqMbUM0wMpcCRLQIkxFoDqEjQ21RfWfRY8OqUxLw2SG6Wc4d0OuO7MxeETB0WMY1tOzGiGgEmw571z/sLUjC1DxxeLJPH/uqvn6IOixQzCJIXCUxicTjaraTmMw+FqdnUMF7qzjTa4gQIaG5o1JsuqxG22taXDQGDuvMfFcd7L48/iNo63xZOt/7tgExZBo4qgW/m9CPjCzK9U8R5z8in62JDwHNuD97isJ5ljZ/SPgOSDm/a09pisGx5lhe9xF4kZYXRU9oFjQ1phoEACBAGgHBcn7Qf/dwnV/8AxWw55+/6oNKttmodXE9fqLoA2oQZj1PzWeX/AH9lDc8fcINj9vu4+YH1S9TaZO/1CzC8cvT6IZP3P8kGf7MYstdiOdYnzLuS2621IaTOgJ14eC5f2ff36/8AHz/U9auJd3HfwneeCB51ed/qqOq/d0s5x+yVTN9ygZNb7v8AVeGvz9ClC/p5qhqdPNA32vP0Ko6r9wUqavReGqgSY7/vXX/wo38WrSz8/isWg/8A7qp/D8mLR7T7lAyanP1Q3VOfqPohdp9yvDU+5QFz/dlMyAXfdl5P3ZAYn7uqPeC0/wBUMOBm9xuuhYYjKWggRMzO+Sg82Yf7FnT5lNA/f9UhgKsUqcjW26Bc6pwO+/soCff3CheYMa7pmPEC/qEB1Y5gIsRYzw1myvmQFZXLRoHciT9Z4r3D4vMOBFiOcA/NK4h5ymDB10B0vF0PBVZLzb3uo91unJBqiqs7aGKe4mm0EDRzo47gUYO+5SG0qP55M+FoHogJTwoFgNBG/io094iYAnTnGvmrYVznNnWGyYGnG6F2sZtfe+TUBsttOSgBSj8cbReT99NF6alQGCAgO3ZlRwIDWtAygy4jUAg3HUpOnhaofWZTlzhkkUszpEjSBJ1G5dXhKvbVe9TLiT3iHQRAgSI8IRfZ/BtG08U0AgNYyB1DEGDghtBjAAyuGh5eCWEkOgXuCfyjdFk/W2ti6gNN7xJgHtO0Gs7ssDQ6BfQG4Z0d13+VyHUoiT2lOdLgB2mnO0+qD59g6eJLBTZWohmYDLLhBOeP8PmT4hFw+zsWRRDHMJFNz6Yz6A9mKn5LH3bT4rsR7OUCTlzAk5oJmN2jgfs9FVnsexpa4aNaWAOMDvFpkuadRlEW3nwDlquL2gKFE94Uf+3vnYcxbUpmlP5pDgOOqm2XbTL2Pqio1vaU4HajKaheMh7rh3pAExbzW1W9mKnYMpMDiWup94uLWns3tcXBpB1iBc7l77RYSrlY0F5PbUnAFjT7jwSQQdwugUYzao0pvHTEkczoVlbJxGMa0upyO8/M78QaZk1ahIJm/eDvKd9+uNatNqlIn94FhPzWX7KYysKDstMPHbVZOYC5eSdblBg7V2zjmNEvcxrzMtql4cQZ1Np36JTZ/tVjKZq9m4E1H5n5hmlxaBMzwC7urtd0f2mHnq0uHque9m9r02VsUTTbBrkgZGWsbDggzme1uOaABkA3CPlnlB/b2NdAygxpDXTpH6r6713P/UlL9BHSF7/1HT4kDmCf+aDgtoV6xxGHLmd4F2Qd/vTE60wfIFa9Sni3AhtLKTaS2tboDRHxU9o9pNdjsG4OJDS6TcbxzJXT/tNn6/U/NBzFPBYwNANIOPEFzdOXZm6qyjiBJNEMJuQ+oQdw3MI9V1A2ow8/EH/iiUcc2JEjlw8ICDkqVDEz3mNIJsWvPdG6QRJ8B4KYrC4hokAai5cSNRYENHRdccYJ1Pr9V44tPvQRzbIt/mQfNthPOera5gkSBvfvKexnaw7UNDJtBJiZA0+aJ7F4dj62JzNa4ZhEtkCX1OOi6qpsehF6dLr2Y6IOQfRrWh1okkuaOP733ZXpUKhO8mDOV9MgcDdy61my6bIysYOjANOgQMSXNZU7OGuIcW5RcuygAi0E2CDladOq4AtbUIOhmnxA/VbfqiOwNY6MrcP8MeNyF2jattAf/b6BW7Yjc1BxbdgYgiwe3+J1OD/6uKC7YOMBAIBnhUb5S6BK7f8AG/wnxKq6vIMtbHXX0QfNmYKv+IewMearR32i5Hu65Z5Jj8NiAbtcP4gR8QtTYuIdT2liDTiQIgm0As5cl2VL2kDrVGNH+a3wQfNW0cQXQATNxGW8uDbX42Vjg8TEmm6OPdGrWu48C0+K+qdjQqCctN0X/Lxka3F4QTsWkZy02gaWgTYN/wBoAngEHzB2ErjNmpmzA51hZpzQ4weR8l7VFRuUupEb7jkfldd9tvZTKdCs9wIHY5XAPaSWsDoAkQD3zfmFNntdiadGs1pDRLoe0EmWlupibGZCDgW1H5iRTee602aSYkwYG438l5TJl3dcJYNQbWOvVfQP2WRWqPc1nfaxjW5QCCzPcXgE5/RYW09mOpUqxLYb2VBjDaT2eYOcYMSZ8boOVw9b+zaINiDPRyZGObz9Fu7PaPwGEhjs3bUySJPdFYyeQgei6Z2HpH8pvxAI9SUHzl+MbIPCeCKMa07/AL811WMwtI42g2JBp1SQWtFxkiy1f2bQP5GeQQcDUxAjff5pfCVg3MD+rcP3RuhdttbZNFtF7w2kC1pg5YI5glwgrL9mNn061Oo57Gl3akXMGMjLG/yQYzcUCYGvRU2iw5ZIIF9QeH3ZdTW2Exr2hrGhkCYzEmc2jm6QQJkHVY/tXgRSaAARmJ/M+DH7rhB113eKDHwVTuwDfSAd2bQjmvarBDuM+Vgs+h74NrcXNHxMpqsYB5m3ogFWMBp5n4FePxrp1VhRL2jkfl/NT8KeHqg+htxRZPYta52rnEiBzPFD2ThHNr1aznU3OqAZxNotlsOierUmgA+9Jg97QGQToY3eXJAbUymGN72+HOgjibxfw0QbTcS2JDr8Wxu6m6NTrukHMSN+tt2+3lKyW0pEPB0mLwOkSPNXw9Ii7qefQiGwdPzZiL+CDUG0Gzldlb1AkzpaR80Vldok6kcCD4AuAA8FgvrGcopxeYyjMCNDLZCYw9J1jBzRPSTubIi6DZGJe73QQN7jHoPndXpMAMhjyTqXQD4k3WZ27p0cZsQbjr7huOo8U5SqPDe82T4eF5HoEF9ptaKRLxc2y6gzxt4pHZ3suymyGuc0kXDXFok3NtPGF5Wql9ZrYENuRMjn8lpfiGzBieEj4SgUqbJqgHJVJN4NQNeBpGkLm9l7Cq4evVFQU3Gs8vBywLm7RuvOnRdTitoBg7rXPPBuvrb1WVjttteyKjHMO7MWyD0B0QL4jBuFzhhxt5bpvv0QDTpZe9QeOBaDYRvIAjxW1snbAqDI4nMBw1HXinqmUiCJHOI+KD5X7QPpfi8PkkAHvSDIBcLxLibSbcDZdI3ZNNwkVm30HdBM/wAeVdDW2PQcILG+Z+O5ZVXYLWGRLm9Xggcot6IF27A1y1AY4Bvl3Xm6VGz6jjALoHFrwI46RCedsxj7dq9p/S+48ARp4r39h1WxlrNgaAtiDyAQZlTAvbvnpOscwqZXZi3NJGoB0MTB4GLrUq0sU0e+yP4i31MH1SeI2nXbYtnWBOYGNeJQct7LZs9UtnRsx/E5dDNQCe/1711k+zlHEYZz6hpWeIMjgSbHdqtw7bJHuA20IcAOPu35oFu3fMkkHq7orjHPMXkffJPHarAASA1x3jPfxdqpS2vTJve0XeY8AWwgRbjnt/NFuPKOC9fj3bjbqJPUwne2ouM6RoMw3evirGvRyECBmtJyEzyLvigSG03309Pop+06n6vItHyTWFNOBmAMTPdEcu81oXraAA1a6bn+zaCBNyJsBfUyg5TZ2JP4yu7eZ3/vAfJa78Y86k+izfZ2pS/G4jOWhrs+UkD/AMhiDEC3BdM/Dtee4Whob/4wZ3E3MkIM6htBzbgnwha2D9qnCziSOYHxSdag3NPaiIAyikzdvEaaHzRjTpOsYLogQznuGhKDVZ7SsJjujfePqvae2828RpZvWbzf+RWLWZSDRIAkRZg3EEiwJvwKM2o0QWuygACGsyiBuuI3IOjoNa4CfUTpzzLG9uQ1uDdGsj4E8eSG3Gy6czgSemm6AbfeqyPbKvOGEuJJcZEcGm5I36fdkG17H0x+z6Bt7pmQP1u0vK1WtZY5B1IHgRC4z2cx8YVo/tIa2LZstyTFhzOvFaR2kCLNkzvzE/ABBtV6VMmRAPGb/COduKTc0z7wc0W+fx6pF+NjgJmBz1AieKGwvOrhppHHXQIGcbhg9rmaSCZgz3TcRPS/NZPsxh3PpVCHwO1dun8rd61atIuEOc4gyJidQZtu3WhI4P2ddTkNrVWtd3ssMBk2Ny2eFkBahqtdBNMtixNSCdfy5fmsP2jwVZ7hbMI/KDYkixJOsdPFdDTwAAnO4kSJMkieEq+QAgX4Rl4AcQToBvQfPnbIrA/3TvCDy3EyqPwNUwBTqf8Ao4fEL6HXxbKYzPflB3uAAvuuEs72gw83qjrHDwQcbh8NVp+/SqtB0ljx8ld+MYDGnp812dL2gw4/xZ/zf0RGPoOlwGpmQZnxQWqmxcSZYGtcG3yhxOoM7ov8ExSqhrozO4AEhs+BgAoPZuqPOUFrgBaC2Sbf3jTlII4jeriq3LlcS8DiWuBJ1h4E+cFASvtF13Me7KBdriAZkC2eZSuH2tUynK6Gkk5YBdc7iInzVM+Z2XUAg3zeImZK1nYci4AdGsudboIKAOGxpBjO9g/eoj4gXvCddUq5hkqCDuykHnEyDppZJ1MG495pNM690FzTyIJEdYClXCkszZe/PvMLhOmuUSDPFASrQLnF3aFlhfLSuOcXPiFV7Wt7zazg4a5WgE/5dPGEsTVgnM5uXW7hpvLXBwPWUvicZUflLn5hB0Ag850/og0Nk0G1S/O6pIPEDNN5FvgtF2z25cuapH8RnxIIWbs0uqN/wu7oe9nGukER1BTz21hZjmn/APS4PIZWg+ZKCrdhUIIOY3mS5xieRJlMOwGUDsi1p/hBt5z6oc1QNKYPR4HmPogjFG/ad2N4kNP+bX4IA4+mSM4LczTDgDJ6xNuiawddzmi3Ix9Ev2dJ3ed2T92YvLyOEF1/ALOrYltJ5DcxaeHaAHxCDfNQzAbfoR5kLypXgwbnk0/7isehtVgbdzb2hzS862u2D5hF/abGQOxIPABotyGbx0QOVaAqe80Abu93vSR6pM4SsD3Xgs/SXOB8HWVhtDOYaCDGktkW1iQo7D1JJNV2Xc1oiPK5QeF7XDLUMcQbg85iUxSwTAAWENtEtDdN+spN9I5RmIF7BziSZ4gfBAqYWqDLcpHCTHkZlBoOpuc3unKCfecGyR+6I9SErWwDS85gCYkG4DQLCYi/j4IFDa7g4l7ZIGWxnqBPHinKWJBHcOWb3Amee8oAUsCCJDnSQQb68YG4K34VwEQxw5iOiMWnXMA7jlBt6FWk73HwDR8iUClVrIh9MA8Q0fHghtZhjBhtuWnTmnDTje7oRPwA9VR7gRcCRxgffkgX7GjuaP6744odXBsIPddfp6SUwcM28ehK9FIicrvOCgQwPs3QZLuzknSd3HREOw6ZJOnQlMONTg0/FenEEC7NOhjmgTGxGDfu6/NXbs+JII1i4HpvTbMewWId8CrjFU9zvO3rvQJN2eBoGzzV2YYj8o0gxGnPu3TTarToZ8ULD1y65gNuGgXPIkzAHJBVkgyWaG3u8LSDqpSo2PdJ5SLQbEXCKcQGtOeReBaxv6K1BxY0xPvSSTx3cxwQCp0yPda6OFov4qwd+6RfkfmvGVHZhbu773CuY434EfSyCsgflgawYtx3qCrH5dRJM3MiB6EoZduUc0ta0QXRbgYJ1QT8W6LNHifivBXd3QfzGCQQBKKQA4uBuN8S0jmF427XFrYDjMC7cw4O1EoIWu1AI4gnVUyngDykyOZH0lEEwCNYuDcdOKmYE8xcD6FAGt3hBaPEkg+ELOr+z1F4nsgOjnD4fNaYqAyZEE3m5ndqh/iAbF3qgxqnsjTjeJ0v/JCPsjT4z5fNq36dVsgEjLwCvhsZSLb2uYvqJsdD9hBfDYY08pygiP1E3E6Xj0SLcOHOJpkAzdrSCNeEp4UGtdSDxAa2Sc1tLTI4kIOyaDM9QgANJIGhNrmI3WtvQFODcKugOVocJIGYkDuz58k5UrOHeykDRzSYyz+8LQlawdOYO7rhPu6EWKYbXNSgYYHOBNnHKDHAnegaYCB3Y5S438QCvM39oAS0Ei4GYzwmSB6JHDY4zle3s3W7p3zwMXTGNY4vGR5Zwc0Azyug9q7QawmTflmPyWLVY10uHdPvS0esC6ex2OcBlc5xPHIWzbfBLT4JLY4LiSRpvBB8CN6B3DY/DNAq6OjLYX0v3WnfzTLXmplqNLgRJDDHfF4hpMyAUHCYSk1xgQTpYAiOBS20sS+k8GzmHcdx6i6DRdj6hENAad8yT5EgD1VQHz3qhngxrB8p9ULD7QbVEOBa/cDE+Bi6n49rHZXgsI3uET4ixQO/h2nVoPWJjwQMTgKZbAaGndA+a9rY9jYkgzoCY8pXpxBj+7J6AH1lApg8Rl7rrD4eScYQ4Q2C3TunMPE2AWXtOjUJzZMgGpJaSf8AKDKmEx7g0A6bpcfgED4wDWnMGjNxAj4INQ1Hus0tA/M4mPIGSmG1w7f5ApPE4yme6XyZsxrnf6sgnwkIKNxrmmXUpduIkhvMax1ToquiXanQaepv6IDcNXic4A4dm1v+5y8/tXTcAjQGHT0y6eqAlRzd8E6aWE8JSlbCjVp9PgUP8VVDodS8W3+/GFoNDiASS0c/6oE+3cww4Ezu3orK7TyPNDquqyYa1wPO584STmuHvMc31CDTNxvKpUZb6pJlZ8WNkVuKkd700CAn4a4Mlsbhoeo0RgABqZ9OSXq4gENjdz1RqbuAQEc6Lm+6BHz1VS8GN3xS78Vw8/iiNdMDU66ICurtAkkDif5qrYcwuDZbNu7B8J1CWNSqM7abGgG0mPQHfzR2PgAOdLjPGPMoPG4VryRaQJjhzN0DEUAWjszcOubjREoYcU2Ogy5xu7eRrHRWLAAABDSZIHxQRuHc5pIzlwNmmxItLpJjjovKeGBD5qGW7tb8JMImJAeW5tGCG62/mvWuy3EdHXB/nzQUp4dwbq4tJncfEHUIZw7jo4zrHTkmKcElzDkizmOvM2MFVomm2sXl1sp0uAeJcEAqrCTJN99hbovKdMwW5yZdOokTxCKzE1cxBLS0XkAOMag3SWHxIDnEAvqGxNo5EnTw5IGH4QC5cYF7kjTqIPgqU6Qc1zm5pAkOOk7oTLXhtMsqhskCDETyJFpQ6GBe+m509pEBgm4A/dGsckFajWlodq6O8ATrxHXVVbg8xBMNaDM5ru6D5K+HxEaGSLFseYICXDC6WNsAc0XJH8vqgPjm084ayS4kd2CLROvRHoYYQR7pJ0MnhvTFGnTMOAY1wJLs49+wBGbWNDpaUbEYcOu3MHC0CXMIG8HUaj1QJNw7w6Bcch8QYStLGijLQZEk77Tu++KbxtdzaTgO9cwdHCTcjrrvmVnYSk3L38pP8Q03BAliNrVQIzTaLgGyrRquyvOYyGkzO8NXiiBrYm0nhhk5hm/NeLTY6rYweGDQSJAdcjcoogP+Da8DNfuyNLQTYcBvWFtraD5AncRz94jXwUUQDwWHDnAuJO+5W3iT2ZYW74sdLhRRA64SAePT+qXGEa8gkXNpC8UQLswLZBuCSbgxpy09E66oQwgnOI/NB3cgFFEAsHgaYghol1+MdJ0XplzyMzmhugaYnrxUUQDxNY5bwfvksSg1riZaN/H5lRRBvUdn03UwS2zdGiQ3xA1VMZijSbLA0QLQI1Mbl6ogwXbRqVHd55vwstf8Oabu7UfpvI49FFEHmNxDqdDMDLiQSTeZOl9yZr1P7JhAAJAnxG5RRBeoIAgncqnDCJuTzuoogBmMm5+/6IOMoiBaOfgoogx6r8ui9o4x5I7x1i0aFRRBss2c1lTMJdGgcZF+SK51+p+a8UQe/l81UOg9VFECO3RDWgWuAtyjRaS1hAgNbffoN/ivVECe0aAY8tGlteYWTtF/ZkBoF9VFEFtmntXw7Tl0umMVTa2pkygtAMAz8ioogvRqnsiN2YCOpjcltoPNNwayzTcjdPGF4ogaoPNQBrjYkjproh4RxploaTdocTvmYjpZRRAwyoC0PytzkSXCZ4cUphnRVJGswoogdrukZt7T59eKz8RjHiXNOUyfdtw+qiiBxjS6m3MS4Rad1x93S1Sg0nT4qKIP/9k="/>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pic>
        <p:nvPicPr>
          <p:cNvPr id="2060" name="Picture 12" descr="https://nopainnogainj2013.files.wordpress.com/2013/01/img_1480.jp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679575" y="-11353800"/>
            <a:ext cx="103188" cy="36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984376" y="1830825"/>
            <a:ext cx="7217303" cy="3323987"/>
          </a:xfrm>
          <a:prstGeom prst="rect">
            <a:avLst/>
          </a:prstGeom>
          <a:noFill/>
        </p:spPr>
        <p:txBody>
          <a:bodyPr wrap="square" rtlCol="0">
            <a:spAutoFit/>
          </a:bodyPr>
          <a:lstStyle/>
          <a:p>
            <a:endParaRPr lang="en-US" sz="4800" dirty="0"/>
          </a:p>
          <a:p>
            <a:endParaRPr lang="en-US" i="1" dirty="0"/>
          </a:p>
          <a:p>
            <a:endParaRPr lang="en-US" sz="4800" dirty="0"/>
          </a:p>
          <a:p>
            <a:pPr marL="285750" indent="-285750">
              <a:buFontTx/>
              <a:buChar char="-"/>
            </a:pPr>
            <a:endParaRPr lang="en-US" sz="4800" dirty="0"/>
          </a:p>
          <a:p>
            <a:endParaRPr lang="en-US" sz="4800" dirty="0"/>
          </a:p>
        </p:txBody>
      </p:sp>
      <p:pic>
        <p:nvPicPr>
          <p:cNvPr id="10" name="Picture 9">
            <a:extLst>
              <a:ext uri="{FF2B5EF4-FFF2-40B4-BE49-F238E27FC236}">
                <a16:creationId xmlns:a16="http://schemas.microsoft.com/office/drawing/2014/main" id="{AA27C7DB-18CC-CA48-910A-3433C7BA2D8E}"/>
              </a:ext>
            </a:extLst>
          </p:cNvPr>
          <p:cNvPicPr>
            <a:picLocks noChangeAspect="1"/>
          </p:cNvPicPr>
          <p:nvPr/>
        </p:nvPicPr>
        <p:blipFill>
          <a:blip r:embed="rId6"/>
          <a:stretch>
            <a:fillRect/>
          </a:stretch>
        </p:blipFill>
        <p:spPr>
          <a:xfrm>
            <a:off x="109058" y="113495"/>
            <a:ext cx="1121266" cy="901574"/>
          </a:xfrm>
          <a:prstGeom prst="rect">
            <a:avLst/>
          </a:prstGeom>
        </p:spPr>
      </p:pic>
      <p:sp>
        <p:nvSpPr>
          <p:cNvPr id="7" name="Rectangle 6">
            <a:extLst>
              <a:ext uri="{FF2B5EF4-FFF2-40B4-BE49-F238E27FC236}">
                <a16:creationId xmlns:a16="http://schemas.microsoft.com/office/drawing/2014/main" id="{EFE9BCFD-3F18-A94E-BCA8-F7BD35ACD7CB}"/>
              </a:ext>
            </a:extLst>
          </p:cNvPr>
          <p:cNvSpPr/>
          <p:nvPr/>
        </p:nvSpPr>
        <p:spPr>
          <a:xfrm>
            <a:off x="1035126" y="113495"/>
            <a:ext cx="10907491" cy="7355860"/>
          </a:xfrm>
          <a:prstGeom prst="rect">
            <a:avLst/>
          </a:prstGeom>
        </p:spPr>
        <p:txBody>
          <a:bodyPr wrap="square">
            <a:spAutoFit/>
          </a:bodyPr>
          <a:lstStyle/>
          <a:p>
            <a:pPr algn="ctr"/>
            <a:r>
              <a:rPr lang="en-US" sz="4000" b="1" i="1" dirty="0"/>
              <a:t>‘Be an expert in your pupils, not labels’</a:t>
            </a:r>
          </a:p>
          <a:p>
            <a:pPr algn="ctr"/>
            <a:endParaRPr lang="en-US" sz="3600" i="1" dirty="0"/>
          </a:p>
          <a:p>
            <a:pPr marL="571500" indent="-571500" algn="ctr">
              <a:buFont typeface="Arial" panose="020B0604020202020204" pitchFamily="34" charset="0"/>
              <a:buChar char="•"/>
            </a:pPr>
            <a:r>
              <a:rPr lang="en-US" sz="3600" dirty="0"/>
              <a:t>How does socio economic disadvantage impact on pupils’ learning [in OUR school]?</a:t>
            </a:r>
          </a:p>
          <a:p>
            <a:pPr marL="571500" indent="-571500" algn="ctr">
              <a:buFont typeface="Arial" panose="020B0604020202020204" pitchFamily="34" charset="0"/>
              <a:buChar char="•"/>
            </a:pPr>
            <a:endParaRPr lang="en-US" sz="3600" dirty="0"/>
          </a:p>
          <a:p>
            <a:pPr marL="571500" indent="-571500" algn="ctr">
              <a:buFont typeface="Arial" panose="020B0604020202020204" pitchFamily="34" charset="0"/>
              <a:buChar char="•"/>
            </a:pPr>
            <a:r>
              <a:rPr lang="en-US" sz="3600" dirty="0"/>
              <a:t>What are the </a:t>
            </a:r>
            <a:r>
              <a:rPr lang="en-US" sz="3600" i="1" dirty="0"/>
              <a:t>controllable</a:t>
            </a:r>
            <a:r>
              <a:rPr lang="en-US" sz="3600" dirty="0"/>
              <a:t> factors that impact on disadvantaged learners?</a:t>
            </a:r>
          </a:p>
          <a:p>
            <a:pPr marL="571500" indent="-571500" algn="ctr">
              <a:buFont typeface="Arial" panose="020B0604020202020204" pitchFamily="34" charset="0"/>
              <a:buChar char="•"/>
            </a:pPr>
            <a:endParaRPr lang="en-US" sz="3600" dirty="0"/>
          </a:p>
          <a:p>
            <a:pPr marL="571500" indent="-571500" algn="ctr">
              <a:buFont typeface="Arial" panose="020B0604020202020204" pitchFamily="34" charset="0"/>
              <a:buChar char="•"/>
            </a:pPr>
            <a:r>
              <a:rPr lang="en-US" sz="3600" dirty="0"/>
              <a:t>What issues are MOST preventing disadvantaged pupils from attaining well?</a:t>
            </a:r>
          </a:p>
          <a:p>
            <a:pPr algn="ctr"/>
            <a:endParaRPr lang="en-US" sz="3600" dirty="0"/>
          </a:p>
          <a:p>
            <a:pPr algn="ctr"/>
            <a:r>
              <a:rPr lang="en-US" sz="3600" b="1" i="1" dirty="0"/>
              <a:t>A learning led approach, not a label led a approach </a:t>
            </a:r>
          </a:p>
          <a:p>
            <a:pPr marL="571500" indent="-571500" algn="ctr">
              <a:buFont typeface="Arial" panose="020B0604020202020204" pitchFamily="34" charset="0"/>
              <a:buChar char="•"/>
            </a:pPr>
            <a:endParaRPr lang="en-US" sz="3600" dirty="0"/>
          </a:p>
        </p:txBody>
      </p:sp>
      <p:sp>
        <p:nvSpPr>
          <p:cNvPr id="6" name="Rectangle 5">
            <a:extLst>
              <a:ext uri="{FF2B5EF4-FFF2-40B4-BE49-F238E27FC236}">
                <a16:creationId xmlns:a16="http://schemas.microsoft.com/office/drawing/2014/main" id="{A44B1A0A-AB37-0245-9CFF-04460329FE2C}"/>
              </a:ext>
            </a:extLst>
          </p:cNvPr>
          <p:cNvSpPr/>
          <p:nvPr/>
        </p:nvSpPr>
        <p:spPr>
          <a:xfrm>
            <a:off x="5977217" y="3244334"/>
            <a:ext cx="290464" cy="369332"/>
          </a:xfrm>
          <a:prstGeom prst="rect">
            <a:avLst/>
          </a:prstGeom>
        </p:spPr>
        <p:txBody>
          <a:bodyPr wrap="none">
            <a:spAutoFit/>
          </a:bodyPr>
          <a:lstStyle/>
          <a:p>
            <a:r>
              <a:rPr lang="en-GB" dirty="0">
                <a:solidFill>
                  <a:srgbClr val="000000"/>
                </a:solidFill>
                <a:latin typeface="-webkit-standard"/>
              </a:rPr>
              <a:t> </a:t>
            </a:r>
            <a:r>
              <a:rPr lang="en-GB" dirty="0"/>
              <a:t> </a:t>
            </a:r>
            <a:endParaRPr lang="en-US" dirty="0"/>
          </a:p>
        </p:txBody>
      </p:sp>
    </p:spTree>
    <p:custDataLst>
      <p:tags r:id="rId1"/>
    </p:custDataLst>
    <p:extLst>
      <p:ext uri="{BB962C8B-B14F-4D97-AF65-F5344CB8AC3E}">
        <p14:creationId xmlns:p14="http://schemas.microsoft.com/office/powerpoint/2010/main" val="35720094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1AF45-82D1-4E48-A6B9-F2B8595FE07B}"/>
              </a:ext>
            </a:extLst>
          </p:cNvPr>
          <p:cNvSpPr>
            <a:spLocks noGrp="1"/>
          </p:cNvSpPr>
          <p:nvPr>
            <p:ph type="title"/>
          </p:nvPr>
        </p:nvSpPr>
        <p:spPr/>
        <p:txBody>
          <a:bodyPr/>
          <a:lstStyle/>
          <a:p>
            <a:endParaRPr lang="en-US" dirty="0"/>
          </a:p>
        </p:txBody>
      </p:sp>
      <p:pic>
        <p:nvPicPr>
          <p:cNvPr id="8" name="Picture 7">
            <a:extLst>
              <a:ext uri="{FF2B5EF4-FFF2-40B4-BE49-F238E27FC236}">
                <a16:creationId xmlns:a16="http://schemas.microsoft.com/office/drawing/2014/main" id="{60476569-B3B4-EE43-AD62-08528477E81F}"/>
              </a:ext>
            </a:extLst>
          </p:cNvPr>
          <p:cNvPicPr>
            <a:picLocks noChangeAspect="1"/>
          </p:cNvPicPr>
          <p:nvPr/>
        </p:nvPicPr>
        <p:blipFill>
          <a:blip r:embed="rId2"/>
          <a:stretch>
            <a:fillRect/>
          </a:stretch>
        </p:blipFill>
        <p:spPr>
          <a:xfrm>
            <a:off x="109058" y="113495"/>
            <a:ext cx="1121266" cy="901574"/>
          </a:xfrm>
          <a:prstGeom prst="rect">
            <a:avLst/>
          </a:prstGeom>
        </p:spPr>
      </p:pic>
      <p:sp>
        <p:nvSpPr>
          <p:cNvPr id="3" name="TextBox 2">
            <a:extLst>
              <a:ext uri="{FF2B5EF4-FFF2-40B4-BE49-F238E27FC236}">
                <a16:creationId xmlns:a16="http://schemas.microsoft.com/office/drawing/2014/main" id="{E943BC34-B79F-A94F-84DF-AC268E3DE9BF}"/>
              </a:ext>
            </a:extLst>
          </p:cNvPr>
          <p:cNvSpPr txBox="1"/>
          <p:nvPr/>
        </p:nvSpPr>
        <p:spPr>
          <a:xfrm>
            <a:off x="271061" y="1690688"/>
            <a:ext cx="1443540" cy="230832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Being wary of a deficit discourse around disadvantage. Focus on what’s in our </a:t>
            </a:r>
            <a:r>
              <a:rPr lang="en-US" i="1" dirty="0"/>
              <a:t>gift.</a:t>
            </a:r>
          </a:p>
        </p:txBody>
      </p:sp>
      <p:cxnSp>
        <p:nvCxnSpPr>
          <p:cNvPr id="10" name="Straight Arrow Connector 9">
            <a:extLst>
              <a:ext uri="{FF2B5EF4-FFF2-40B4-BE49-F238E27FC236}">
                <a16:creationId xmlns:a16="http://schemas.microsoft.com/office/drawing/2014/main" id="{872752D8-E3C5-744A-8FCC-8FD04B46A292}"/>
              </a:ext>
            </a:extLst>
          </p:cNvPr>
          <p:cNvCxnSpPr>
            <a:cxnSpLocks/>
          </p:cNvCxnSpPr>
          <p:nvPr/>
        </p:nvCxnSpPr>
        <p:spPr>
          <a:xfrm>
            <a:off x="1714601" y="2910478"/>
            <a:ext cx="1134616"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Content Placeholder 6">
            <a:extLst>
              <a:ext uri="{FF2B5EF4-FFF2-40B4-BE49-F238E27FC236}">
                <a16:creationId xmlns:a16="http://schemas.microsoft.com/office/drawing/2014/main" id="{61D9EF27-E2ED-704E-9622-CEC5C06AA79B}"/>
              </a:ext>
            </a:extLst>
          </p:cNvPr>
          <p:cNvSpPr>
            <a:spLocks noGrp="1"/>
          </p:cNvSpPr>
          <p:nvPr>
            <p:ph idx="1"/>
          </p:nvPr>
        </p:nvSpPr>
        <p:spPr/>
        <p:txBody>
          <a:bodyPr/>
          <a:lstStyle/>
          <a:p>
            <a:pPr marL="0" indent="0">
              <a:buNone/>
            </a:pPr>
            <a:r>
              <a:rPr lang="en-US" dirty="0"/>
              <a:t> </a:t>
            </a:r>
          </a:p>
        </p:txBody>
      </p:sp>
      <p:pic>
        <p:nvPicPr>
          <p:cNvPr id="11" name="Picture 10">
            <a:extLst>
              <a:ext uri="{FF2B5EF4-FFF2-40B4-BE49-F238E27FC236}">
                <a16:creationId xmlns:a16="http://schemas.microsoft.com/office/drawing/2014/main" id="{78EA163B-D4FE-DD4A-824B-8F9258FCACA1}"/>
              </a:ext>
            </a:extLst>
          </p:cNvPr>
          <p:cNvPicPr>
            <a:picLocks noChangeAspect="1"/>
          </p:cNvPicPr>
          <p:nvPr/>
        </p:nvPicPr>
        <p:blipFill rotWithShape="1">
          <a:blip r:embed="rId3"/>
          <a:srcRect l="39401" t="16205" r="18304" b="5614"/>
          <a:stretch/>
        </p:blipFill>
        <p:spPr>
          <a:xfrm>
            <a:off x="2913380" y="113495"/>
            <a:ext cx="6107024" cy="6612158"/>
          </a:xfrm>
          <a:prstGeom prst="rect">
            <a:avLst/>
          </a:prstGeom>
          <a:ln>
            <a:solidFill>
              <a:schemeClr val="tx1"/>
            </a:solidFill>
          </a:ln>
        </p:spPr>
      </p:pic>
      <p:cxnSp>
        <p:nvCxnSpPr>
          <p:cNvPr id="15" name="Straight Arrow Connector 14">
            <a:extLst>
              <a:ext uri="{FF2B5EF4-FFF2-40B4-BE49-F238E27FC236}">
                <a16:creationId xmlns:a16="http://schemas.microsoft.com/office/drawing/2014/main" id="{1E26D0CF-F67E-C349-BE3C-1A2FAE705390}"/>
              </a:ext>
            </a:extLst>
          </p:cNvPr>
          <p:cNvCxnSpPr>
            <a:cxnSpLocks/>
          </p:cNvCxnSpPr>
          <p:nvPr/>
        </p:nvCxnSpPr>
        <p:spPr>
          <a:xfrm>
            <a:off x="1714601" y="3864075"/>
            <a:ext cx="1134616"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509CB4D4-518A-B745-882C-A1D69E2C9584}"/>
              </a:ext>
            </a:extLst>
          </p:cNvPr>
          <p:cNvCxnSpPr>
            <a:cxnSpLocks/>
          </p:cNvCxnSpPr>
          <p:nvPr/>
        </p:nvCxnSpPr>
        <p:spPr>
          <a:xfrm>
            <a:off x="1746683" y="1833607"/>
            <a:ext cx="1134616"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50682FC2-89EC-3444-A3F3-286327039A34}"/>
              </a:ext>
            </a:extLst>
          </p:cNvPr>
          <p:cNvCxnSpPr>
            <a:cxnSpLocks/>
          </p:cNvCxnSpPr>
          <p:nvPr/>
        </p:nvCxnSpPr>
        <p:spPr>
          <a:xfrm>
            <a:off x="1714602" y="3979367"/>
            <a:ext cx="1166697" cy="6408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E3A34421-E801-6645-8674-4F61E1DD928C}"/>
              </a:ext>
            </a:extLst>
          </p:cNvPr>
          <p:cNvSpPr/>
          <p:nvPr/>
        </p:nvSpPr>
        <p:spPr>
          <a:xfrm>
            <a:off x="3031957" y="776287"/>
            <a:ext cx="365700" cy="1485649"/>
          </a:xfrm>
          <a:prstGeom prst="rect">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200" dirty="0"/>
              <a:t>1</a:t>
            </a:r>
          </a:p>
        </p:txBody>
      </p:sp>
      <p:sp>
        <p:nvSpPr>
          <p:cNvPr id="21" name="Rectangle 20">
            <a:extLst>
              <a:ext uri="{FF2B5EF4-FFF2-40B4-BE49-F238E27FC236}">
                <a16:creationId xmlns:a16="http://schemas.microsoft.com/office/drawing/2014/main" id="{BF216ACB-DB52-C74C-ACB2-2A3F34B12678}"/>
              </a:ext>
            </a:extLst>
          </p:cNvPr>
          <p:cNvSpPr/>
          <p:nvPr/>
        </p:nvSpPr>
        <p:spPr>
          <a:xfrm>
            <a:off x="3032704" y="2261936"/>
            <a:ext cx="365700" cy="1431759"/>
          </a:xfrm>
          <a:prstGeom prst="rect">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200" dirty="0"/>
              <a:t>2</a:t>
            </a:r>
          </a:p>
        </p:txBody>
      </p:sp>
      <p:sp>
        <p:nvSpPr>
          <p:cNvPr id="22" name="Rectangle 21">
            <a:extLst>
              <a:ext uri="{FF2B5EF4-FFF2-40B4-BE49-F238E27FC236}">
                <a16:creationId xmlns:a16="http://schemas.microsoft.com/office/drawing/2014/main" id="{5AC37902-C927-6047-8E2F-7A0E23A55034}"/>
              </a:ext>
            </a:extLst>
          </p:cNvPr>
          <p:cNvSpPr/>
          <p:nvPr/>
        </p:nvSpPr>
        <p:spPr>
          <a:xfrm>
            <a:off x="3031957" y="3674867"/>
            <a:ext cx="365700" cy="716660"/>
          </a:xfrm>
          <a:prstGeom prst="rect">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200" dirty="0"/>
              <a:t>3</a:t>
            </a:r>
          </a:p>
        </p:txBody>
      </p:sp>
      <p:sp>
        <p:nvSpPr>
          <p:cNvPr id="23" name="Rectangle 22">
            <a:extLst>
              <a:ext uri="{FF2B5EF4-FFF2-40B4-BE49-F238E27FC236}">
                <a16:creationId xmlns:a16="http://schemas.microsoft.com/office/drawing/2014/main" id="{6D733F96-8ECD-1243-A5BD-D0434F2AFFB4}"/>
              </a:ext>
            </a:extLst>
          </p:cNvPr>
          <p:cNvSpPr/>
          <p:nvPr/>
        </p:nvSpPr>
        <p:spPr>
          <a:xfrm>
            <a:off x="3031957" y="4403667"/>
            <a:ext cx="365700" cy="542981"/>
          </a:xfrm>
          <a:prstGeom prst="rect">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200" dirty="0"/>
              <a:t>4</a:t>
            </a:r>
          </a:p>
        </p:txBody>
      </p:sp>
    </p:spTree>
    <p:extLst>
      <p:ext uri="{BB962C8B-B14F-4D97-AF65-F5344CB8AC3E}">
        <p14:creationId xmlns:p14="http://schemas.microsoft.com/office/powerpoint/2010/main" val="25392585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5F3337F-8B20-484D-B1DA-317A196405D8}"/>
              </a:ext>
            </a:extLst>
          </p:cNvPr>
          <p:cNvPicPr>
            <a:picLocks noChangeAspect="1"/>
          </p:cNvPicPr>
          <p:nvPr/>
        </p:nvPicPr>
        <p:blipFill rotWithShape="1">
          <a:blip r:embed="rId2"/>
          <a:srcRect r="17" b="56"/>
          <a:stretch/>
        </p:blipFill>
        <p:spPr>
          <a:xfrm>
            <a:off x="2864373" y="812392"/>
            <a:ext cx="6536873" cy="5780314"/>
          </a:xfrm>
          <a:prstGeom prst="rect">
            <a:avLst/>
          </a:prstGeom>
          <a:ln>
            <a:solidFill>
              <a:schemeClr val="tx1"/>
            </a:solidFill>
          </a:ln>
        </p:spPr>
      </p:pic>
      <p:sp>
        <p:nvSpPr>
          <p:cNvPr id="11" name="TextBox 10">
            <a:extLst>
              <a:ext uri="{FF2B5EF4-FFF2-40B4-BE49-F238E27FC236}">
                <a16:creationId xmlns:a16="http://schemas.microsoft.com/office/drawing/2014/main" id="{E2211E4B-0A50-8744-B931-B9A75ABE426B}"/>
              </a:ext>
            </a:extLst>
          </p:cNvPr>
          <p:cNvSpPr txBox="1"/>
          <p:nvPr/>
        </p:nvSpPr>
        <p:spPr>
          <a:xfrm>
            <a:off x="206467" y="200474"/>
            <a:ext cx="3092578" cy="461665"/>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sz="2400" b="1" dirty="0"/>
              <a:t>Diagnostic Assessment</a:t>
            </a:r>
          </a:p>
        </p:txBody>
      </p:sp>
    </p:spTree>
    <p:extLst>
      <p:ext uri="{BB962C8B-B14F-4D97-AF65-F5344CB8AC3E}">
        <p14:creationId xmlns:p14="http://schemas.microsoft.com/office/powerpoint/2010/main" val="35929325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366C562-C45E-C340-8E5D-0F4C2E4F508F}"/>
              </a:ext>
            </a:extLst>
          </p:cNvPr>
          <p:cNvPicPr>
            <a:picLocks noChangeAspect="1"/>
          </p:cNvPicPr>
          <p:nvPr/>
        </p:nvPicPr>
        <p:blipFill>
          <a:blip r:embed="rId2"/>
          <a:stretch>
            <a:fillRect/>
          </a:stretch>
        </p:blipFill>
        <p:spPr>
          <a:xfrm>
            <a:off x="109058" y="113495"/>
            <a:ext cx="1121266" cy="901574"/>
          </a:xfrm>
          <a:prstGeom prst="rect">
            <a:avLst/>
          </a:prstGeom>
        </p:spPr>
      </p:pic>
      <p:sp>
        <p:nvSpPr>
          <p:cNvPr id="6" name="TextBox 5">
            <a:extLst>
              <a:ext uri="{FF2B5EF4-FFF2-40B4-BE49-F238E27FC236}">
                <a16:creationId xmlns:a16="http://schemas.microsoft.com/office/drawing/2014/main" id="{FDF5BFE7-1E7B-3D44-B8C3-C158117619E1}"/>
              </a:ext>
            </a:extLst>
          </p:cNvPr>
          <p:cNvSpPr txBox="1"/>
          <p:nvPr/>
        </p:nvSpPr>
        <p:spPr>
          <a:xfrm>
            <a:off x="1475671" y="113495"/>
            <a:ext cx="9226868" cy="6771084"/>
          </a:xfrm>
          <a:prstGeom prst="rect">
            <a:avLst/>
          </a:prstGeom>
          <a:noFill/>
        </p:spPr>
        <p:txBody>
          <a:bodyPr wrap="square" rtlCol="0">
            <a:spAutoFit/>
          </a:bodyPr>
          <a:lstStyle/>
          <a:p>
            <a:r>
              <a:rPr lang="en-US" sz="3200" b="1" dirty="0"/>
              <a:t>Questions for leaders…</a:t>
            </a:r>
          </a:p>
          <a:p>
            <a:pPr lvl="0"/>
            <a:endParaRPr lang="en-US" sz="3200" dirty="0"/>
          </a:p>
          <a:p>
            <a:pPr marL="285750" lvl="0" indent="-285750">
              <a:buFont typeface="Arial" panose="020B0604020202020204" pitchFamily="34" charset="0"/>
              <a:buChar char="•"/>
            </a:pPr>
            <a:r>
              <a:rPr lang="en-US" sz="3200" dirty="0"/>
              <a:t>Of the challenges you have identified, which are having the biggest impact on pupil outcomes?</a:t>
            </a:r>
          </a:p>
          <a:p>
            <a:pPr lvl="0"/>
            <a:endParaRPr lang="en-US" sz="3200" dirty="0"/>
          </a:p>
          <a:p>
            <a:pPr marL="285750" lvl="0" indent="-285750">
              <a:buFont typeface="Arial" panose="020B0604020202020204" pitchFamily="34" charset="0"/>
              <a:buChar char="•"/>
            </a:pPr>
            <a:r>
              <a:rPr lang="en-US" sz="3200" dirty="0"/>
              <a:t>How can you make sure that challenges you focus on are a) precise b) manageable?</a:t>
            </a:r>
          </a:p>
          <a:p>
            <a:pPr marL="285750" lvl="0" indent="-285750">
              <a:buFont typeface="Arial" panose="020B0604020202020204" pitchFamily="34" charset="0"/>
              <a:buChar char="•"/>
            </a:pPr>
            <a:endParaRPr lang="en-US" sz="3200" dirty="0"/>
          </a:p>
          <a:p>
            <a:pPr marL="285750" lvl="0" indent="-285750">
              <a:buFont typeface="Arial" panose="020B0604020202020204" pitchFamily="34" charset="0"/>
              <a:buChar char="•"/>
            </a:pPr>
            <a:r>
              <a:rPr lang="en-US" sz="3200" dirty="0"/>
              <a:t>How are you ensuring that activity tightly links to challenges?</a:t>
            </a:r>
          </a:p>
          <a:p>
            <a:pPr marL="285750" lvl="0" indent="-285750">
              <a:buFont typeface="Arial" panose="020B0604020202020204" pitchFamily="34" charset="0"/>
              <a:buChar char="•"/>
            </a:pPr>
            <a:endParaRPr lang="en-US" sz="3200" dirty="0"/>
          </a:p>
          <a:p>
            <a:pPr marL="285750" lvl="0" indent="-285750">
              <a:buFont typeface="Arial" panose="020B0604020202020204" pitchFamily="34" charset="0"/>
              <a:buChar char="•"/>
            </a:pPr>
            <a:r>
              <a:rPr lang="en-US" sz="3200" dirty="0"/>
              <a:t>How well does evidence support that activity?</a:t>
            </a:r>
          </a:p>
          <a:p>
            <a:pPr lvl="0"/>
            <a:endParaRPr lang="en-US" sz="3200" dirty="0"/>
          </a:p>
          <a:p>
            <a:endParaRPr lang="en-US" dirty="0"/>
          </a:p>
        </p:txBody>
      </p:sp>
    </p:spTree>
    <p:extLst>
      <p:ext uri="{BB962C8B-B14F-4D97-AF65-F5344CB8AC3E}">
        <p14:creationId xmlns:p14="http://schemas.microsoft.com/office/powerpoint/2010/main" val="15004156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5345FB3-B22F-9D45-863F-08FD42C53EBD}"/>
              </a:ext>
            </a:extLst>
          </p:cNvPr>
          <p:cNvPicPr>
            <a:picLocks noChangeAspect="1"/>
          </p:cNvPicPr>
          <p:nvPr/>
        </p:nvPicPr>
        <p:blipFill>
          <a:blip r:embed="rId2"/>
          <a:stretch>
            <a:fillRect/>
          </a:stretch>
        </p:blipFill>
        <p:spPr>
          <a:xfrm>
            <a:off x="109058" y="113495"/>
            <a:ext cx="1121266" cy="901574"/>
          </a:xfrm>
          <a:prstGeom prst="rect">
            <a:avLst/>
          </a:prstGeom>
        </p:spPr>
      </p:pic>
      <p:pic>
        <p:nvPicPr>
          <p:cNvPr id="7" name="Picture 6">
            <a:extLst>
              <a:ext uri="{FF2B5EF4-FFF2-40B4-BE49-F238E27FC236}">
                <a16:creationId xmlns:a16="http://schemas.microsoft.com/office/drawing/2014/main" id="{33ECAFC4-10A4-1F4F-BBFF-B07F0C9029A6}"/>
              </a:ext>
            </a:extLst>
          </p:cNvPr>
          <p:cNvPicPr>
            <a:picLocks noChangeAspect="1"/>
          </p:cNvPicPr>
          <p:nvPr/>
        </p:nvPicPr>
        <p:blipFill rotWithShape="1">
          <a:blip r:embed="rId3">
            <a:extLst>
              <a:ext uri="{BEBA8EAE-BF5A-486C-A8C5-ECC9F3942E4B}">
                <a14:imgProps xmlns:a14="http://schemas.microsoft.com/office/drawing/2010/main">
                  <a14:imgLayer>
                    <a14:imgEffect>
                      <a14:sharpenSoften amount="100000"/>
                    </a14:imgEffect>
                  </a14:imgLayer>
                </a14:imgProps>
              </a:ext>
            </a:extLst>
          </a:blip>
          <a:srcRect r="-103" b="-35"/>
          <a:stretch/>
        </p:blipFill>
        <p:spPr>
          <a:xfrm>
            <a:off x="427327" y="1147417"/>
            <a:ext cx="3386667" cy="4893733"/>
          </a:xfrm>
          <a:prstGeom prst="rect">
            <a:avLst/>
          </a:prstGeom>
          <a:ln>
            <a:solidFill>
              <a:schemeClr val="tx1"/>
            </a:solidFill>
          </a:ln>
        </p:spPr>
      </p:pic>
      <p:sp>
        <p:nvSpPr>
          <p:cNvPr id="8" name="TextBox 7">
            <a:extLst>
              <a:ext uri="{FF2B5EF4-FFF2-40B4-BE49-F238E27FC236}">
                <a16:creationId xmlns:a16="http://schemas.microsoft.com/office/drawing/2014/main" id="{1F6BE7B0-349E-DA4E-B7DA-41B40C2C8CA8}"/>
              </a:ext>
            </a:extLst>
          </p:cNvPr>
          <p:cNvSpPr txBox="1"/>
          <p:nvPr/>
        </p:nvSpPr>
        <p:spPr>
          <a:xfrm>
            <a:off x="4526102" y="858658"/>
            <a:ext cx="7145865" cy="369331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b="1" u="sng" dirty="0"/>
              <a:t>Intended outcomes </a:t>
            </a:r>
            <a:r>
              <a:rPr lang="en-GB" b="1" dirty="0"/>
              <a:t>are determined before activities. Experience tells us the level of resource and expertise needed to address disadvantage is often underestimated, especially when we don’t clearly define intended outcomes. </a:t>
            </a:r>
          </a:p>
          <a:p>
            <a:endParaRPr lang="en-GB" b="1" dirty="0"/>
          </a:p>
          <a:p>
            <a:r>
              <a:rPr lang="en-GB" b="1" dirty="0"/>
              <a:t>Well defined </a:t>
            </a:r>
            <a:r>
              <a:rPr lang="en-GB" b="1" u="sng" dirty="0"/>
              <a:t>success criteria </a:t>
            </a:r>
            <a:r>
              <a:rPr lang="en-GB" b="1" dirty="0"/>
              <a:t>are key to good / dispassionate impact evaluation. Decouple impact evaluation from accountability. Vague success criteria make it easier to claim success. Remember that colleagues involved in the implementation of an approach are not always the best judges of success. Be wary of activity being mistaken for outcomes.</a:t>
            </a:r>
            <a:endParaRPr lang="en-GB" dirty="0"/>
          </a:p>
          <a:p>
            <a:r>
              <a:rPr lang="en-GB" b="1" dirty="0"/>
              <a:t> </a:t>
            </a:r>
            <a:endParaRPr lang="en-GB" dirty="0"/>
          </a:p>
          <a:p>
            <a:r>
              <a:rPr lang="en-GB" b="1" dirty="0"/>
              <a:t>The intended outcomes link should closely to the challenges pupils face.</a:t>
            </a:r>
            <a:endParaRPr lang="en-GB" dirty="0"/>
          </a:p>
        </p:txBody>
      </p:sp>
      <p:sp>
        <p:nvSpPr>
          <p:cNvPr id="2" name="TextBox 1">
            <a:extLst>
              <a:ext uri="{FF2B5EF4-FFF2-40B4-BE49-F238E27FC236}">
                <a16:creationId xmlns:a16="http://schemas.microsoft.com/office/drawing/2014/main" id="{B541361B-30D2-9746-92CD-A95E2404CC13}"/>
              </a:ext>
            </a:extLst>
          </p:cNvPr>
          <p:cNvSpPr txBox="1"/>
          <p:nvPr/>
        </p:nvSpPr>
        <p:spPr>
          <a:xfrm>
            <a:off x="4526102" y="4836694"/>
            <a:ext cx="7145865" cy="147732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b="1" dirty="0"/>
              <a:t>It is important to be mindful of success criteria that are actually activities. </a:t>
            </a:r>
            <a:r>
              <a:rPr lang="en-GB" dirty="0"/>
              <a:t>For example: </a:t>
            </a:r>
            <a:r>
              <a:rPr lang="en-GB" i="1" dirty="0"/>
              <a:t>‘Learning Support reports are produced as soon as possible for children that need them. The information in the reports is shared with parents and used to plan in class (and small group) activities and interventions.’</a:t>
            </a:r>
            <a:endParaRPr lang="en-US" dirty="0"/>
          </a:p>
        </p:txBody>
      </p:sp>
    </p:spTree>
    <p:extLst>
      <p:ext uri="{BB962C8B-B14F-4D97-AF65-F5344CB8AC3E}">
        <p14:creationId xmlns:p14="http://schemas.microsoft.com/office/powerpoint/2010/main" val="10146797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09CA90-1040-564B-9AA5-401B4F670FCD}"/>
              </a:ext>
            </a:extLst>
          </p:cNvPr>
          <p:cNvPicPr>
            <a:picLocks noChangeAspect="1"/>
          </p:cNvPicPr>
          <p:nvPr/>
        </p:nvPicPr>
        <p:blipFill rotWithShape="1">
          <a:blip r:embed="rId2">
            <a:extLst>
              <a:ext uri="{BEBA8EAE-BF5A-486C-A8C5-ECC9F3942E4B}">
                <a14:imgProps xmlns:a14="http://schemas.microsoft.com/office/drawing/2010/main">
                  <a14:imgLayer>
                    <a14:imgEffect>
                      <a14:sharpenSoften amount="100000"/>
                    </a14:imgEffect>
                  </a14:imgLayer>
                </a14:imgProps>
              </a:ext>
            </a:extLst>
          </a:blip>
          <a:srcRect r="-51" b="-18"/>
          <a:stretch/>
        </p:blipFill>
        <p:spPr>
          <a:xfrm>
            <a:off x="1275315" y="1015069"/>
            <a:ext cx="3369733" cy="4809067"/>
          </a:xfrm>
          <a:prstGeom prst="rect">
            <a:avLst/>
          </a:prstGeom>
          <a:ln>
            <a:solidFill>
              <a:schemeClr val="tx1"/>
            </a:solidFill>
          </a:ln>
        </p:spPr>
      </p:pic>
      <p:pic>
        <p:nvPicPr>
          <p:cNvPr id="4" name="Picture 3">
            <a:extLst>
              <a:ext uri="{FF2B5EF4-FFF2-40B4-BE49-F238E27FC236}">
                <a16:creationId xmlns:a16="http://schemas.microsoft.com/office/drawing/2014/main" id="{65CFEFF5-A7D1-EF4F-8356-6F193B6F6F24}"/>
              </a:ext>
            </a:extLst>
          </p:cNvPr>
          <p:cNvPicPr>
            <a:picLocks noChangeAspect="1"/>
          </p:cNvPicPr>
          <p:nvPr/>
        </p:nvPicPr>
        <p:blipFill>
          <a:blip r:embed="rId3"/>
          <a:stretch>
            <a:fillRect/>
          </a:stretch>
        </p:blipFill>
        <p:spPr>
          <a:xfrm>
            <a:off x="109058" y="113495"/>
            <a:ext cx="1121266" cy="901574"/>
          </a:xfrm>
          <a:prstGeom prst="rect">
            <a:avLst/>
          </a:prstGeom>
        </p:spPr>
      </p:pic>
      <p:sp>
        <p:nvSpPr>
          <p:cNvPr id="5" name="Rectangle 4">
            <a:extLst>
              <a:ext uri="{FF2B5EF4-FFF2-40B4-BE49-F238E27FC236}">
                <a16:creationId xmlns:a16="http://schemas.microsoft.com/office/drawing/2014/main" id="{832B4709-A45D-6B41-B891-C1538CB4985D}"/>
              </a:ext>
            </a:extLst>
          </p:cNvPr>
          <p:cNvSpPr/>
          <p:nvPr/>
        </p:nvSpPr>
        <p:spPr>
          <a:xfrm>
            <a:off x="4927600" y="1434443"/>
            <a:ext cx="6096000" cy="3693319"/>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spcAft>
                <a:spcPts val="0"/>
              </a:spcAft>
            </a:pPr>
            <a:r>
              <a:rPr lang="en-GB" b="1" dirty="0">
                <a:ea typeface="Times New Roman" panose="02020603050405020304" pitchFamily="18" charset="0"/>
              </a:rPr>
              <a:t>The </a:t>
            </a:r>
            <a:r>
              <a:rPr lang="en-GB" b="1" u="sng" dirty="0">
                <a:ea typeface="Times New Roman" panose="02020603050405020304" pitchFamily="18" charset="0"/>
              </a:rPr>
              <a:t>activity</a:t>
            </a:r>
            <a:r>
              <a:rPr lang="en-GB" b="1" dirty="0">
                <a:ea typeface="Times New Roman" panose="02020603050405020304" pitchFamily="18" charset="0"/>
              </a:rPr>
              <a:t> section uses the EEF’s tiered model. There is no longer any need to list the individual costs of activities, just the budget associated with each tier.</a:t>
            </a:r>
            <a:endParaRPr lang="en-GB" dirty="0">
              <a:ea typeface="Times New Roman" panose="02020603050405020304" pitchFamily="18" charset="0"/>
            </a:endParaRPr>
          </a:p>
          <a:p>
            <a:pPr>
              <a:spcAft>
                <a:spcPts val="0"/>
              </a:spcAft>
            </a:pPr>
            <a:r>
              <a:rPr lang="en-GB" b="1" dirty="0">
                <a:ea typeface="Times New Roman" panose="02020603050405020304" pitchFamily="18" charset="0"/>
              </a:rPr>
              <a:t> </a:t>
            </a:r>
            <a:endParaRPr lang="en-GB" dirty="0">
              <a:ea typeface="Times New Roman" panose="02020603050405020304" pitchFamily="18" charset="0"/>
            </a:endParaRPr>
          </a:p>
          <a:p>
            <a:pPr>
              <a:spcAft>
                <a:spcPts val="0"/>
              </a:spcAft>
            </a:pPr>
            <a:r>
              <a:rPr lang="en-GB" b="1" dirty="0">
                <a:ea typeface="Times New Roman" panose="02020603050405020304" pitchFamily="18" charset="0"/>
              </a:rPr>
              <a:t>Schools should link activities with challenges and ensure that activity is informed by </a:t>
            </a:r>
            <a:r>
              <a:rPr lang="en-GB" b="1" u="sng" dirty="0">
                <a:ea typeface="Times New Roman" panose="02020603050405020304" pitchFamily="18" charset="0"/>
              </a:rPr>
              <a:t>research evidence </a:t>
            </a:r>
            <a:r>
              <a:rPr lang="en-GB" b="1" dirty="0">
                <a:ea typeface="Times New Roman" panose="02020603050405020304" pitchFamily="18" charset="0"/>
              </a:rPr>
              <a:t>that it may be effective. It is important to remember that research evidence can only point us in the right direction. We should use it to inform our decision making, not justify it.</a:t>
            </a:r>
            <a:endParaRPr lang="en-GB" dirty="0">
              <a:ea typeface="Times New Roman" panose="02020603050405020304" pitchFamily="18" charset="0"/>
            </a:endParaRPr>
          </a:p>
          <a:p>
            <a:pPr>
              <a:spcAft>
                <a:spcPts val="0"/>
              </a:spcAft>
            </a:pPr>
            <a:r>
              <a:rPr lang="en-GB" b="1" dirty="0">
                <a:ea typeface="Times New Roman" panose="02020603050405020304" pitchFamily="18" charset="0"/>
              </a:rPr>
              <a:t> </a:t>
            </a:r>
            <a:endParaRPr lang="en-GB" dirty="0">
              <a:ea typeface="Times New Roman" panose="02020603050405020304" pitchFamily="18" charset="0"/>
            </a:endParaRPr>
          </a:p>
          <a:p>
            <a:pPr>
              <a:spcAft>
                <a:spcPts val="0"/>
              </a:spcAft>
            </a:pPr>
            <a:r>
              <a:rPr lang="en-GB" b="1" dirty="0">
                <a:ea typeface="Times New Roman" panose="02020603050405020304" pitchFamily="18" charset="0"/>
              </a:rPr>
              <a:t>Evidence we can use goes beyond the EEF toolkit and may include small, in school experiments as well as meta-analysis and RCTs.</a:t>
            </a:r>
            <a:endParaRPr lang="en-GB" dirty="0">
              <a:ea typeface="Times New Roman" panose="02020603050405020304" pitchFamily="18" charset="0"/>
            </a:endParaRPr>
          </a:p>
        </p:txBody>
      </p:sp>
    </p:spTree>
    <p:extLst>
      <p:ext uri="{BB962C8B-B14F-4D97-AF65-F5344CB8AC3E}">
        <p14:creationId xmlns:p14="http://schemas.microsoft.com/office/powerpoint/2010/main" val="41092236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1AF45-82D1-4E48-A6B9-F2B8595FE07B}"/>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7C19BE69-F3AC-544A-A80F-9B784D5E0976}"/>
              </a:ext>
            </a:extLst>
          </p:cNvPr>
          <p:cNvPicPr>
            <a:picLocks noGrp="1" noChangeAspect="1"/>
          </p:cNvPicPr>
          <p:nvPr>
            <p:ph idx="1"/>
          </p:nvPr>
        </p:nvPicPr>
        <p:blipFill rotWithShape="1">
          <a:blip r:embed="rId2"/>
          <a:srcRect r="21" b="-68"/>
          <a:stretch/>
        </p:blipFill>
        <p:spPr>
          <a:xfrm>
            <a:off x="2079172" y="1191042"/>
            <a:ext cx="7315200" cy="4894073"/>
          </a:xfrm>
        </p:spPr>
      </p:pic>
      <p:sp>
        <p:nvSpPr>
          <p:cNvPr id="6" name="Frame 5">
            <a:extLst>
              <a:ext uri="{FF2B5EF4-FFF2-40B4-BE49-F238E27FC236}">
                <a16:creationId xmlns:a16="http://schemas.microsoft.com/office/drawing/2014/main" id="{0C886ABA-4557-BF43-8919-4CF5306D9C62}"/>
              </a:ext>
            </a:extLst>
          </p:cNvPr>
          <p:cNvSpPr/>
          <p:nvPr/>
        </p:nvSpPr>
        <p:spPr>
          <a:xfrm>
            <a:off x="2079172" y="2362200"/>
            <a:ext cx="7130142" cy="631371"/>
          </a:xfrm>
          <a:prstGeom prst="fram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8" name="Picture 7">
            <a:extLst>
              <a:ext uri="{FF2B5EF4-FFF2-40B4-BE49-F238E27FC236}">
                <a16:creationId xmlns:a16="http://schemas.microsoft.com/office/drawing/2014/main" id="{60476569-B3B4-EE43-AD62-08528477E81F}"/>
              </a:ext>
            </a:extLst>
          </p:cNvPr>
          <p:cNvPicPr>
            <a:picLocks noChangeAspect="1"/>
          </p:cNvPicPr>
          <p:nvPr/>
        </p:nvPicPr>
        <p:blipFill>
          <a:blip r:embed="rId3"/>
          <a:stretch>
            <a:fillRect/>
          </a:stretch>
        </p:blipFill>
        <p:spPr>
          <a:xfrm>
            <a:off x="109058" y="113495"/>
            <a:ext cx="1121266" cy="901574"/>
          </a:xfrm>
          <a:prstGeom prst="rect">
            <a:avLst/>
          </a:prstGeom>
        </p:spPr>
      </p:pic>
      <p:sp>
        <p:nvSpPr>
          <p:cNvPr id="3" name="TextBox 2">
            <a:extLst>
              <a:ext uri="{FF2B5EF4-FFF2-40B4-BE49-F238E27FC236}">
                <a16:creationId xmlns:a16="http://schemas.microsoft.com/office/drawing/2014/main" id="{E943BC34-B79F-A94F-84DF-AC268E3DE9BF}"/>
              </a:ext>
            </a:extLst>
          </p:cNvPr>
          <p:cNvSpPr txBox="1"/>
          <p:nvPr/>
        </p:nvSpPr>
        <p:spPr>
          <a:xfrm>
            <a:off x="271061" y="1690688"/>
            <a:ext cx="1443540" cy="230832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a:t>What issues are being addressed?</a:t>
            </a:r>
          </a:p>
          <a:p>
            <a:endParaRPr lang="en-US"/>
          </a:p>
          <a:p>
            <a:r>
              <a:rPr lang="en-US"/>
              <a:t>How do we know they are being addressed?</a:t>
            </a:r>
          </a:p>
        </p:txBody>
      </p:sp>
      <p:cxnSp>
        <p:nvCxnSpPr>
          <p:cNvPr id="10" name="Straight Arrow Connector 9">
            <a:extLst>
              <a:ext uri="{FF2B5EF4-FFF2-40B4-BE49-F238E27FC236}">
                <a16:creationId xmlns:a16="http://schemas.microsoft.com/office/drawing/2014/main" id="{872752D8-E3C5-744A-8FCC-8FD04B46A292}"/>
              </a:ext>
            </a:extLst>
          </p:cNvPr>
          <p:cNvCxnSpPr>
            <a:cxnSpLocks/>
            <a:stCxn id="3" idx="3"/>
          </p:cNvCxnSpPr>
          <p:nvPr/>
        </p:nvCxnSpPr>
        <p:spPr>
          <a:xfrm>
            <a:off x="1714601" y="2844850"/>
            <a:ext cx="1134616"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96673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68045148-36DF-0C47-8757-EBF6DF5A8069}"/>
              </a:ext>
            </a:extLst>
          </p:cNvPr>
          <p:cNvGraphicFramePr/>
          <p:nvPr>
            <p:extLst>
              <p:ext uri="{D42A27DB-BD31-4B8C-83A1-F6EECF244321}">
                <p14:modId xmlns:p14="http://schemas.microsoft.com/office/powerpoint/2010/main" val="2765434476"/>
              </p:ext>
            </p:extLst>
          </p:nvPr>
        </p:nvGraphicFramePr>
        <p:xfrm>
          <a:off x="456412" y="1084460"/>
          <a:ext cx="11367331" cy="39955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0DFBCA1B-EA7B-5E46-B82E-7A2BB946357A}"/>
              </a:ext>
            </a:extLst>
          </p:cNvPr>
          <p:cNvSpPr txBox="1"/>
          <p:nvPr/>
        </p:nvSpPr>
        <p:spPr>
          <a:xfrm>
            <a:off x="351608" y="1291800"/>
            <a:ext cx="9122229" cy="584775"/>
          </a:xfrm>
          <a:prstGeom prst="rect">
            <a:avLst/>
          </a:prstGeom>
          <a:noFill/>
        </p:spPr>
        <p:txBody>
          <a:bodyPr wrap="square" rtlCol="0">
            <a:spAutoFit/>
          </a:bodyPr>
          <a:lstStyle/>
          <a:p>
            <a:r>
              <a:rPr lang="en-US" sz="3200" b="1" dirty="0"/>
              <a:t>Developing an effective </a:t>
            </a:r>
            <a:r>
              <a:rPr lang="en-US" sz="3200" b="1" i="1" dirty="0">
                <a:solidFill>
                  <a:srgbClr val="0070C0"/>
                </a:solidFill>
              </a:rPr>
              <a:t>strategy</a:t>
            </a:r>
            <a:r>
              <a:rPr lang="en-US" sz="3200" b="1" dirty="0"/>
              <a:t>…</a:t>
            </a:r>
          </a:p>
        </p:txBody>
      </p:sp>
      <p:pic>
        <p:nvPicPr>
          <p:cNvPr id="15" name="Picture 14">
            <a:extLst>
              <a:ext uri="{FF2B5EF4-FFF2-40B4-BE49-F238E27FC236}">
                <a16:creationId xmlns:a16="http://schemas.microsoft.com/office/drawing/2014/main" id="{34633FD3-739B-8148-902C-50647D25EB98}"/>
              </a:ext>
            </a:extLst>
          </p:cNvPr>
          <p:cNvPicPr>
            <a:picLocks noChangeAspect="1"/>
          </p:cNvPicPr>
          <p:nvPr/>
        </p:nvPicPr>
        <p:blipFill>
          <a:blip r:embed="rId7"/>
          <a:stretch>
            <a:fillRect/>
          </a:stretch>
        </p:blipFill>
        <p:spPr>
          <a:xfrm>
            <a:off x="109058" y="113495"/>
            <a:ext cx="1121266" cy="901574"/>
          </a:xfrm>
          <a:prstGeom prst="rect">
            <a:avLst/>
          </a:prstGeom>
        </p:spPr>
      </p:pic>
      <p:sp>
        <p:nvSpPr>
          <p:cNvPr id="4" name="TextBox 3">
            <a:extLst>
              <a:ext uri="{FF2B5EF4-FFF2-40B4-BE49-F238E27FC236}">
                <a16:creationId xmlns:a16="http://schemas.microsoft.com/office/drawing/2014/main" id="{31B1576F-3B50-5642-8841-009903967899}"/>
              </a:ext>
            </a:extLst>
          </p:cNvPr>
          <p:cNvSpPr txBox="1"/>
          <p:nvPr/>
        </p:nvSpPr>
        <p:spPr>
          <a:xfrm>
            <a:off x="344442" y="5079979"/>
            <a:ext cx="1461953" cy="923330"/>
          </a:xfrm>
          <a:prstGeom prst="rect">
            <a:avLst/>
          </a:prstGeom>
          <a:solidFill>
            <a:srgbClr val="00B0F0"/>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b="1"/>
              <a:t>Intent statement &amp; principles</a:t>
            </a:r>
          </a:p>
        </p:txBody>
      </p:sp>
      <p:sp>
        <p:nvSpPr>
          <p:cNvPr id="6" name="TextBox 5">
            <a:extLst>
              <a:ext uri="{FF2B5EF4-FFF2-40B4-BE49-F238E27FC236}">
                <a16:creationId xmlns:a16="http://schemas.microsoft.com/office/drawing/2014/main" id="{2B4C9506-AAEE-CA40-A34E-CDA780E111A9}"/>
              </a:ext>
            </a:extLst>
          </p:cNvPr>
          <p:cNvSpPr txBox="1"/>
          <p:nvPr/>
        </p:nvSpPr>
        <p:spPr>
          <a:xfrm>
            <a:off x="3777642" y="5079979"/>
            <a:ext cx="1399966" cy="923330"/>
          </a:xfrm>
          <a:prstGeom prst="rect">
            <a:avLst/>
          </a:prstGeom>
          <a:solidFill>
            <a:srgbClr val="00B0F0"/>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b="1"/>
              <a:t>Teaching Intervention</a:t>
            </a:r>
          </a:p>
          <a:p>
            <a:pPr algn="ctr"/>
            <a:r>
              <a:rPr lang="en-US" b="1"/>
              <a:t>Wider App</a:t>
            </a:r>
          </a:p>
        </p:txBody>
      </p:sp>
      <p:sp>
        <p:nvSpPr>
          <p:cNvPr id="7" name="TextBox 6">
            <a:extLst>
              <a:ext uri="{FF2B5EF4-FFF2-40B4-BE49-F238E27FC236}">
                <a16:creationId xmlns:a16="http://schemas.microsoft.com/office/drawing/2014/main" id="{287A1CB0-CA29-054C-AA6D-2A9A979A6868}"/>
              </a:ext>
            </a:extLst>
          </p:cNvPr>
          <p:cNvSpPr txBox="1"/>
          <p:nvPr/>
        </p:nvSpPr>
        <p:spPr>
          <a:xfrm>
            <a:off x="447112" y="4283287"/>
            <a:ext cx="6447145" cy="369332"/>
          </a:xfrm>
          <a:prstGeom prst="rect">
            <a:avLst/>
          </a:prstGeom>
          <a:solidFill>
            <a:srgbClr val="00B0F0"/>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b="1" dirty="0"/>
              <a:t>Template Section A</a:t>
            </a:r>
          </a:p>
        </p:txBody>
      </p:sp>
      <p:sp>
        <p:nvSpPr>
          <p:cNvPr id="9" name="TextBox 8">
            <a:extLst>
              <a:ext uri="{FF2B5EF4-FFF2-40B4-BE49-F238E27FC236}">
                <a16:creationId xmlns:a16="http://schemas.microsoft.com/office/drawing/2014/main" id="{542575A8-3783-934B-B4D9-C00D278554C9}"/>
              </a:ext>
            </a:extLst>
          </p:cNvPr>
          <p:cNvSpPr txBox="1"/>
          <p:nvPr/>
        </p:nvSpPr>
        <p:spPr>
          <a:xfrm>
            <a:off x="2078182" y="5079979"/>
            <a:ext cx="1427673" cy="923330"/>
          </a:xfrm>
          <a:prstGeom prst="rect">
            <a:avLst/>
          </a:prstGeom>
          <a:solidFill>
            <a:srgbClr val="00B0F0"/>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b="1"/>
              <a:t>Challenges to learning</a:t>
            </a:r>
          </a:p>
          <a:p>
            <a:pPr algn="ctr"/>
            <a:endParaRPr lang="en-US" b="1"/>
          </a:p>
        </p:txBody>
      </p:sp>
      <p:sp>
        <p:nvSpPr>
          <p:cNvPr id="10" name="TextBox 9">
            <a:extLst>
              <a:ext uri="{FF2B5EF4-FFF2-40B4-BE49-F238E27FC236}">
                <a16:creationId xmlns:a16="http://schemas.microsoft.com/office/drawing/2014/main" id="{9D1F7A35-E66F-794F-AFAA-4D52FB2958D5}"/>
              </a:ext>
            </a:extLst>
          </p:cNvPr>
          <p:cNvSpPr txBox="1"/>
          <p:nvPr/>
        </p:nvSpPr>
        <p:spPr>
          <a:xfrm>
            <a:off x="5449395" y="5079979"/>
            <a:ext cx="1399966" cy="923330"/>
          </a:xfrm>
          <a:prstGeom prst="rect">
            <a:avLst/>
          </a:prstGeom>
          <a:solidFill>
            <a:srgbClr val="00B0F0"/>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b="1"/>
              <a:t>Research evidence to inform</a:t>
            </a:r>
          </a:p>
        </p:txBody>
      </p:sp>
      <p:sp>
        <p:nvSpPr>
          <p:cNvPr id="11" name="TextBox 10">
            <a:extLst>
              <a:ext uri="{FF2B5EF4-FFF2-40B4-BE49-F238E27FC236}">
                <a16:creationId xmlns:a16="http://schemas.microsoft.com/office/drawing/2014/main" id="{92EE102D-5777-3348-9512-D4BDE3C48089}"/>
              </a:ext>
            </a:extLst>
          </p:cNvPr>
          <p:cNvSpPr txBox="1"/>
          <p:nvPr/>
        </p:nvSpPr>
        <p:spPr>
          <a:xfrm>
            <a:off x="7121148" y="5079979"/>
            <a:ext cx="1399966" cy="923330"/>
          </a:xfrm>
          <a:prstGeom prst="rect">
            <a:avLst/>
          </a:prstGeom>
          <a:solidFill>
            <a:srgbClr val="00B050"/>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b="1"/>
              <a:t>Review of outcomes / further info </a:t>
            </a:r>
          </a:p>
        </p:txBody>
      </p:sp>
      <p:sp>
        <p:nvSpPr>
          <p:cNvPr id="12" name="TextBox 11">
            <a:extLst>
              <a:ext uri="{FF2B5EF4-FFF2-40B4-BE49-F238E27FC236}">
                <a16:creationId xmlns:a16="http://schemas.microsoft.com/office/drawing/2014/main" id="{2DCB9E21-8976-7F4C-9026-4C75F08A8378}"/>
              </a:ext>
            </a:extLst>
          </p:cNvPr>
          <p:cNvSpPr txBox="1"/>
          <p:nvPr/>
        </p:nvSpPr>
        <p:spPr>
          <a:xfrm>
            <a:off x="8887958" y="5079979"/>
            <a:ext cx="2945085" cy="923330"/>
          </a:xfrm>
          <a:prstGeom prst="rect">
            <a:avLst/>
          </a:prstGeom>
          <a:solidFill>
            <a:srgbClr val="00B050"/>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b="1"/>
              <a:t>Intent, Intended outcomes and success criteria / Further info</a:t>
            </a:r>
          </a:p>
        </p:txBody>
      </p:sp>
      <p:sp>
        <p:nvSpPr>
          <p:cNvPr id="14" name="TextBox 13">
            <a:extLst>
              <a:ext uri="{FF2B5EF4-FFF2-40B4-BE49-F238E27FC236}">
                <a16:creationId xmlns:a16="http://schemas.microsoft.com/office/drawing/2014/main" id="{7D7F8D4C-4A4D-BC44-9100-B9EE4C8E3974}"/>
              </a:ext>
            </a:extLst>
          </p:cNvPr>
          <p:cNvSpPr txBox="1"/>
          <p:nvPr/>
        </p:nvSpPr>
        <p:spPr>
          <a:xfrm>
            <a:off x="7121148" y="4286809"/>
            <a:ext cx="4666549" cy="369332"/>
          </a:xfrm>
          <a:prstGeom prst="rect">
            <a:avLst/>
          </a:prstGeom>
          <a:solidFill>
            <a:srgbClr val="00B050"/>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b="1" dirty="0"/>
              <a:t>Template Sections A &amp; B</a:t>
            </a:r>
          </a:p>
        </p:txBody>
      </p:sp>
      <p:sp>
        <p:nvSpPr>
          <p:cNvPr id="8" name="Left Brace 7">
            <a:extLst>
              <a:ext uri="{FF2B5EF4-FFF2-40B4-BE49-F238E27FC236}">
                <a16:creationId xmlns:a16="http://schemas.microsoft.com/office/drawing/2014/main" id="{9995C82A-89C8-864F-9885-840225B808CF}"/>
              </a:ext>
            </a:extLst>
          </p:cNvPr>
          <p:cNvSpPr/>
          <p:nvPr/>
        </p:nvSpPr>
        <p:spPr>
          <a:xfrm rot="5400000">
            <a:off x="3469541" y="2385065"/>
            <a:ext cx="304865" cy="5058888"/>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Left Brace 15">
            <a:extLst>
              <a:ext uri="{FF2B5EF4-FFF2-40B4-BE49-F238E27FC236}">
                <a16:creationId xmlns:a16="http://schemas.microsoft.com/office/drawing/2014/main" id="{875866D8-5E70-6A44-A087-71E8F00F1E03}"/>
              </a:ext>
            </a:extLst>
          </p:cNvPr>
          <p:cNvSpPr/>
          <p:nvPr/>
        </p:nvSpPr>
        <p:spPr>
          <a:xfrm rot="5400000">
            <a:off x="9169696" y="3297979"/>
            <a:ext cx="304865" cy="3158837"/>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Left Brace 16">
            <a:extLst>
              <a:ext uri="{FF2B5EF4-FFF2-40B4-BE49-F238E27FC236}">
                <a16:creationId xmlns:a16="http://schemas.microsoft.com/office/drawing/2014/main" id="{6017E6A9-4B9E-6F44-9AB5-5185CC7B1CC6}"/>
              </a:ext>
            </a:extLst>
          </p:cNvPr>
          <p:cNvSpPr/>
          <p:nvPr/>
        </p:nvSpPr>
        <p:spPr>
          <a:xfrm rot="16200000">
            <a:off x="9169696" y="2119674"/>
            <a:ext cx="304865" cy="390500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Left Brace 18">
            <a:extLst>
              <a:ext uri="{FF2B5EF4-FFF2-40B4-BE49-F238E27FC236}">
                <a16:creationId xmlns:a16="http://schemas.microsoft.com/office/drawing/2014/main" id="{33C98C7D-FAD5-A542-87EF-84AFD275A249}"/>
              </a:ext>
            </a:extLst>
          </p:cNvPr>
          <p:cNvSpPr/>
          <p:nvPr/>
        </p:nvSpPr>
        <p:spPr>
          <a:xfrm rot="16200000">
            <a:off x="3452430" y="1532019"/>
            <a:ext cx="304865" cy="5058888"/>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4497231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3395F0D-198F-DE4E-B4A2-6B6C37A94372}"/>
              </a:ext>
            </a:extLst>
          </p:cNvPr>
          <p:cNvPicPr>
            <a:picLocks noChangeAspect="1"/>
          </p:cNvPicPr>
          <p:nvPr/>
        </p:nvPicPr>
        <p:blipFill>
          <a:blip r:embed="rId2"/>
          <a:stretch>
            <a:fillRect/>
          </a:stretch>
        </p:blipFill>
        <p:spPr>
          <a:xfrm>
            <a:off x="598714" y="677523"/>
            <a:ext cx="6463682" cy="5540398"/>
          </a:xfrm>
          <a:prstGeom prst="rect">
            <a:avLst/>
          </a:prstGeom>
        </p:spPr>
      </p:pic>
      <p:sp>
        <p:nvSpPr>
          <p:cNvPr id="4" name="TextBox 3">
            <a:extLst>
              <a:ext uri="{FF2B5EF4-FFF2-40B4-BE49-F238E27FC236}">
                <a16:creationId xmlns:a16="http://schemas.microsoft.com/office/drawing/2014/main" id="{46D6C75A-3737-B94A-9680-24045E8290E1}"/>
              </a:ext>
            </a:extLst>
          </p:cNvPr>
          <p:cNvSpPr txBox="1"/>
          <p:nvPr/>
        </p:nvSpPr>
        <p:spPr>
          <a:xfrm>
            <a:off x="7500257" y="677523"/>
            <a:ext cx="4484914" cy="175432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400" b="1" dirty="0"/>
              <a:t>‘It’s just quality first teaching…’</a:t>
            </a:r>
          </a:p>
          <a:p>
            <a:pPr algn="ctr"/>
            <a:endParaRPr lang="en-US" sz="2400" b="1" dirty="0"/>
          </a:p>
          <a:p>
            <a:pPr algn="ctr"/>
            <a:r>
              <a:rPr lang="en-US" sz="2400" b="1" dirty="0"/>
              <a:t>No!</a:t>
            </a:r>
          </a:p>
          <a:p>
            <a:endParaRPr lang="en-US" dirty="0"/>
          </a:p>
          <a:p>
            <a:endParaRPr lang="en-US" dirty="0"/>
          </a:p>
        </p:txBody>
      </p:sp>
      <p:graphicFrame>
        <p:nvGraphicFramePr>
          <p:cNvPr id="6" name="Table 5">
            <a:extLst>
              <a:ext uri="{FF2B5EF4-FFF2-40B4-BE49-F238E27FC236}">
                <a16:creationId xmlns:a16="http://schemas.microsoft.com/office/drawing/2014/main" id="{33684B34-9033-3D45-8981-5D96D5F2E9A9}"/>
              </a:ext>
            </a:extLst>
          </p:cNvPr>
          <p:cNvGraphicFramePr>
            <a:graphicFrameLocks noGrp="1"/>
          </p:cNvGraphicFramePr>
          <p:nvPr/>
        </p:nvGraphicFramePr>
        <p:xfrm>
          <a:off x="7500256" y="4171951"/>
          <a:ext cx="4484915" cy="2045970"/>
        </p:xfrm>
        <a:graphic>
          <a:graphicData uri="http://schemas.openxmlformats.org/drawingml/2006/table">
            <a:tbl>
              <a:tblPr/>
              <a:tblGrid>
                <a:gridCol w="1756978">
                  <a:extLst>
                    <a:ext uri="{9D8B030D-6E8A-4147-A177-3AD203B41FA5}">
                      <a16:colId xmlns:a16="http://schemas.microsoft.com/office/drawing/2014/main" val="1328345961"/>
                    </a:ext>
                  </a:extLst>
                </a:gridCol>
                <a:gridCol w="2727937">
                  <a:extLst>
                    <a:ext uri="{9D8B030D-6E8A-4147-A177-3AD203B41FA5}">
                      <a16:colId xmlns:a16="http://schemas.microsoft.com/office/drawing/2014/main" val="4208401624"/>
                    </a:ext>
                  </a:extLst>
                </a:gridCol>
              </a:tblGrid>
              <a:tr h="0">
                <a:tc gridSpan="2">
                  <a:txBody>
                    <a:bodyPr/>
                    <a:lstStyle/>
                    <a:p>
                      <a:pPr fontAlgn="t"/>
                      <a:r>
                        <a:rPr lang="en-GB" sz="2400" b="1" dirty="0">
                          <a:solidFill>
                            <a:schemeClr val="tx1"/>
                          </a:solidFill>
                          <a:effectLst/>
                        </a:rPr>
                        <a:t>Vessels Moored off a Jetty </a:t>
                      </a:r>
                    </a:p>
                    <a:p>
                      <a:pPr fontAlgn="t"/>
                      <a:r>
                        <a:rPr lang="en-GB" b="0" dirty="0">
                          <a:solidFill>
                            <a:schemeClr val="tx1"/>
                          </a:solidFill>
                          <a:effectLst/>
                        </a:rPr>
                        <a:t>National Gallery, London</a:t>
                      </a:r>
                    </a:p>
                  </a:txBody>
                  <a:tcPr marL="142875" marT="142875" marB="1428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endParaRPr lang="en-US" dirty="0"/>
                    </a:p>
                  </a:txBody>
                  <a:tcPr>
                    <a:lnL>
                      <a:noFill/>
                    </a:lnL>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00494074"/>
                  </a:ext>
                </a:extLst>
              </a:tr>
              <a:tr h="0">
                <a:tc>
                  <a:txBody>
                    <a:bodyPr/>
                    <a:lstStyle/>
                    <a:p>
                      <a:pPr algn="l" fontAlgn="t"/>
                      <a:r>
                        <a:rPr lang="en-GB" b="0" dirty="0">
                          <a:solidFill>
                            <a:schemeClr val="tx1"/>
                          </a:solidFill>
                          <a:effectLst/>
                        </a:rPr>
                        <a:t>Artist</a:t>
                      </a:r>
                    </a:p>
                  </a:txBody>
                  <a:tcPr marR="142875" marT="142875" marB="142875">
                    <a:lnL w="12700" cap="flat" cmpd="sng" algn="ctr">
                      <a:solidFill>
                        <a:schemeClr val="tx1"/>
                      </a:solid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fontAlgn="t"/>
                      <a:r>
                        <a:rPr lang="en-GB" b="0" u="sng" dirty="0">
                          <a:solidFill>
                            <a:schemeClr val="tx1"/>
                          </a:solidFill>
                          <a:effectLst/>
                          <a:hlinkClick r:id="rId3">
                            <a:extLst>
                              <a:ext uri="{A12FA001-AC4F-418D-AE19-62706E023703}">
                                <ahyp:hlinkClr xmlns:ahyp="http://schemas.microsoft.com/office/drawing/2018/hyperlinkcolor" val="tx"/>
                              </a:ext>
                            </a:extLst>
                          </a:hlinkClick>
                        </a:rPr>
                        <a:t>Jan van de Cappelle</a:t>
                      </a:r>
                      <a:endParaRPr lang="en-GB" b="0" dirty="0">
                        <a:solidFill>
                          <a:schemeClr val="tx1"/>
                        </a:solidFill>
                        <a:effectLst/>
                      </a:endParaRPr>
                    </a:p>
                  </a:txBody>
                  <a:tcPr marL="142875" marT="142875" marB="142875">
                    <a:lnL w="952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597647888"/>
                  </a:ext>
                </a:extLst>
              </a:tr>
              <a:tr h="0">
                <a:tc>
                  <a:txBody>
                    <a:bodyPr/>
                    <a:lstStyle/>
                    <a:p>
                      <a:pPr algn="l" fontAlgn="t"/>
                      <a:r>
                        <a:rPr lang="en-GB" b="0" dirty="0">
                          <a:solidFill>
                            <a:schemeClr val="tx1"/>
                          </a:solidFill>
                          <a:effectLst/>
                        </a:rPr>
                        <a:t>Artist dates</a:t>
                      </a:r>
                    </a:p>
                  </a:txBody>
                  <a:tcPr marR="142875" marT="142875" marB="142875">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fontAlgn="t"/>
                      <a:r>
                        <a:rPr lang="en-GB" b="0" dirty="0">
                          <a:solidFill>
                            <a:schemeClr val="tx1"/>
                          </a:solidFill>
                          <a:effectLst/>
                        </a:rPr>
                        <a:t>1626 - 1679</a:t>
                      </a:r>
                    </a:p>
                  </a:txBody>
                  <a:tcPr marL="142875" marT="142875" marB="14287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930777266"/>
                  </a:ext>
                </a:extLst>
              </a:tr>
            </a:tbl>
          </a:graphicData>
        </a:graphic>
      </p:graphicFrame>
    </p:spTree>
    <p:extLst>
      <p:ext uri="{BB962C8B-B14F-4D97-AF65-F5344CB8AC3E}">
        <p14:creationId xmlns:p14="http://schemas.microsoft.com/office/powerpoint/2010/main" val="7582904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82CD251-F36C-3547-9608-1E05D4A3FB23}"/>
              </a:ext>
            </a:extLst>
          </p:cNvPr>
          <p:cNvPicPr>
            <a:picLocks noChangeAspect="1"/>
          </p:cNvPicPr>
          <p:nvPr/>
        </p:nvPicPr>
        <p:blipFill rotWithShape="1">
          <a:blip r:embed="rId2"/>
          <a:srcRect r="-6" b="18"/>
          <a:stretch/>
        </p:blipFill>
        <p:spPr>
          <a:xfrm>
            <a:off x="6183086" y="3015184"/>
            <a:ext cx="5810992" cy="3747811"/>
          </a:xfrm>
          <a:prstGeom prst="rect">
            <a:avLst/>
          </a:prstGeom>
          <a:ln>
            <a:solidFill>
              <a:schemeClr val="accent1"/>
            </a:solidFill>
          </a:ln>
        </p:spPr>
      </p:pic>
      <p:pic>
        <p:nvPicPr>
          <p:cNvPr id="9" name="Picture 8">
            <a:extLst>
              <a:ext uri="{FF2B5EF4-FFF2-40B4-BE49-F238E27FC236}">
                <a16:creationId xmlns:a16="http://schemas.microsoft.com/office/drawing/2014/main" id="{7BE61762-4333-8540-B888-3C04AA50A8A2}"/>
              </a:ext>
            </a:extLst>
          </p:cNvPr>
          <p:cNvPicPr>
            <a:picLocks noChangeAspect="1"/>
          </p:cNvPicPr>
          <p:nvPr/>
        </p:nvPicPr>
        <p:blipFill rotWithShape="1">
          <a:blip r:embed="rId3"/>
          <a:srcRect r="22" b="21"/>
          <a:stretch/>
        </p:blipFill>
        <p:spPr>
          <a:xfrm>
            <a:off x="144015" y="105730"/>
            <a:ext cx="6145949" cy="4043547"/>
          </a:xfrm>
          <a:prstGeom prst="rect">
            <a:avLst/>
          </a:prstGeom>
          <a:ln>
            <a:solidFill>
              <a:schemeClr val="accent1"/>
            </a:solidFill>
          </a:ln>
        </p:spPr>
      </p:pic>
      <p:pic>
        <p:nvPicPr>
          <p:cNvPr id="10" name="Picture 9">
            <a:extLst>
              <a:ext uri="{FF2B5EF4-FFF2-40B4-BE49-F238E27FC236}">
                <a16:creationId xmlns:a16="http://schemas.microsoft.com/office/drawing/2014/main" id="{5049EEB6-60D9-0847-8DC8-58F35EF3DD12}"/>
              </a:ext>
            </a:extLst>
          </p:cNvPr>
          <p:cNvPicPr>
            <a:picLocks noChangeAspect="1"/>
          </p:cNvPicPr>
          <p:nvPr/>
        </p:nvPicPr>
        <p:blipFill>
          <a:blip r:embed="rId4"/>
          <a:stretch>
            <a:fillRect/>
          </a:stretch>
        </p:blipFill>
        <p:spPr>
          <a:xfrm>
            <a:off x="10872812" y="105730"/>
            <a:ext cx="1121266" cy="901574"/>
          </a:xfrm>
          <a:prstGeom prst="rect">
            <a:avLst/>
          </a:prstGeom>
        </p:spPr>
      </p:pic>
      <p:sp>
        <p:nvSpPr>
          <p:cNvPr id="11" name="TextBox 10">
            <a:extLst>
              <a:ext uri="{FF2B5EF4-FFF2-40B4-BE49-F238E27FC236}">
                <a16:creationId xmlns:a16="http://schemas.microsoft.com/office/drawing/2014/main" id="{49ABB2A1-E017-5146-9848-697AEA196565}"/>
              </a:ext>
            </a:extLst>
          </p:cNvPr>
          <p:cNvSpPr txBox="1"/>
          <p:nvPr/>
        </p:nvSpPr>
        <p:spPr>
          <a:xfrm>
            <a:off x="6721434" y="1107071"/>
            <a:ext cx="4712011" cy="160043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000" b="1" dirty="0"/>
              <a:t>Discussion!</a:t>
            </a:r>
          </a:p>
          <a:p>
            <a:pPr algn="ctr"/>
            <a:endParaRPr lang="en-US" sz="2000" dirty="0"/>
          </a:p>
          <a:p>
            <a:pPr algn="ctr"/>
            <a:r>
              <a:rPr lang="en-US" sz="2000" dirty="0"/>
              <a:t>What are the best bets, given our understanding of the </a:t>
            </a:r>
            <a:r>
              <a:rPr lang="en-US" sz="2000" i="1" dirty="0"/>
              <a:t>needs</a:t>
            </a:r>
            <a:r>
              <a:rPr lang="en-US" sz="2000" dirty="0"/>
              <a:t> of our pupils?</a:t>
            </a:r>
          </a:p>
          <a:p>
            <a:endParaRPr lang="en-US" dirty="0"/>
          </a:p>
        </p:txBody>
      </p:sp>
    </p:spTree>
    <p:extLst>
      <p:ext uri="{BB962C8B-B14F-4D97-AF65-F5344CB8AC3E}">
        <p14:creationId xmlns:p14="http://schemas.microsoft.com/office/powerpoint/2010/main" val="1106066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txBox="1">
            <a:spLocks/>
          </p:cNvSpPr>
          <p:nvPr>
            <p:custDataLst>
              <p:tags r:id="rId2"/>
            </p:custDataLst>
          </p:nvPr>
        </p:nvSpPr>
        <p:spPr>
          <a:xfrm>
            <a:off x="1919536" y="836712"/>
            <a:ext cx="8077200" cy="5472608"/>
          </a:xfrm>
          <a:prstGeom prst="rect">
            <a:avLst/>
          </a:prstGeom>
        </p:spPr>
        <p:txBody>
          <a:bodyPr vert="horz" lIns="91440" tIns="45720" rIns="91440" bIns="45720" rtlCol="0">
            <a:normAutofit/>
          </a:bodyPr>
          <a:lstStyle>
            <a:lvl1pPr marL="0" indent="0" algn="r" defTabSz="914400" rtl="0" eaLnBrk="1" latinLnBrk="0" hangingPunct="1">
              <a:spcBef>
                <a:spcPct val="20000"/>
              </a:spcBef>
              <a:buFont typeface="Arial" pitchFamily="34" charset="0"/>
              <a:buNone/>
              <a:defRPr sz="2000" b="0" kern="1200">
                <a:solidFill>
                  <a:schemeClr val="tx1"/>
                </a:solidFill>
                <a:latin typeface="Georgia" pitchFamily="18" charset="0"/>
                <a:ea typeface="+mn-ea"/>
                <a:cs typeface="+mn-cs"/>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ctr"/>
            <a:endParaRPr lang="en-US" sz="3200">
              <a:latin typeface="+mn-lt"/>
              <a:ea typeface="FangSong" pitchFamily="49" charset="-122"/>
            </a:endParaRPr>
          </a:p>
        </p:txBody>
      </p:sp>
      <p:sp>
        <p:nvSpPr>
          <p:cNvPr id="2" name="Slide Number Placeholder 1"/>
          <p:cNvSpPr>
            <a:spLocks noGrp="1"/>
          </p:cNvSpPr>
          <p:nvPr>
            <p:ph type="sldNum" sz="quarter" idx="12"/>
          </p:nvPr>
        </p:nvSpPr>
        <p:spPr/>
        <p:txBody>
          <a:bodyPr/>
          <a:lstStyle/>
          <a:p>
            <a:fld id="{B05676CB-63B0-47ED-8C68-38D0BAFCB0DD}" type="slidenum">
              <a:rPr lang="en-GB" smtClean="0"/>
              <a:t>22</a:t>
            </a:fld>
            <a:endParaRPr lang="en-GB"/>
          </a:p>
        </p:txBody>
      </p:sp>
      <p:sp>
        <p:nvSpPr>
          <p:cNvPr id="6" name="Rectangle 5"/>
          <p:cNvSpPr/>
          <p:nvPr/>
        </p:nvSpPr>
        <p:spPr>
          <a:xfrm>
            <a:off x="1516968" y="1570484"/>
            <a:ext cx="9836832" cy="4154984"/>
          </a:xfrm>
          <a:prstGeom prst="rect">
            <a:avLst/>
          </a:prstGeom>
          <a:ln>
            <a:solidFill>
              <a:schemeClr val="tx1"/>
            </a:solidFill>
          </a:ln>
        </p:spPr>
        <p:txBody>
          <a:bodyPr wrap="square">
            <a:spAutoFit/>
          </a:bodyPr>
          <a:lstStyle/>
          <a:p>
            <a:r>
              <a:rPr lang="en-GB" sz="2400" b="1">
                <a:latin typeface="Calibri" charset="0"/>
                <a:ea typeface="Calibri" charset="0"/>
                <a:cs typeface="Verdana" charset="0"/>
              </a:rPr>
              <a:t>Vocabulary at aged five</a:t>
            </a:r>
            <a:r>
              <a:rPr lang="en-GB" sz="2400">
                <a:latin typeface="Calibri" charset="0"/>
                <a:ea typeface="Calibri" charset="0"/>
                <a:cs typeface="Verdana" charset="0"/>
              </a:rPr>
              <a:t> </a:t>
            </a:r>
          </a:p>
          <a:p>
            <a:endParaRPr lang="en-GB" sz="2400">
              <a:latin typeface="Calibri" charset="0"/>
              <a:ea typeface="Calibri" charset="0"/>
              <a:cs typeface="Verdana" charset="0"/>
            </a:endParaRPr>
          </a:p>
          <a:p>
            <a:pPr marL="342900" indent="-342900">
              <a:buFont typeface="Arial" panose="020B0604020202020204" pitchFamily="34" charset="0"/>
              <a:buChar char="•"/>
            </a:pPr>
            <a:r>
              <a:rPr lang="en-GB" sz="2400">
                <a:latin typeface="Calibri" charset="0"/>
                <a:ea typeface="Calibri" charset="0"/>
                <a:cs typeface="Verdana" charset="0"/>
              </a:rPr>
              <a:t>There is a 27% gap between the lowest income quintile and the highest. </a:t>
            </a:r>
          </a:p>
          <a:p>
            <a:endParaRPr lang="en-GB" sz="2400">
              <a:latin typeface="Calibri" charset="0"/>
              <a:ea typeface="Calibri" charset="0"/>
              <a:cs typeface="Verdana" charset="0"/>
            </a:endParaRPr>
          </a:p>
          <a:p>
            <a:pPr marL="342900" indent="-342900">
              <a:buFont typeface="Arial" panose="020B0604020202020204" pitchFamily="34" charset="0"/>
              <a:buChar char="•"/>
            </a:pPr>
            <a:r>
              <a:rPr lang="en-GB" sz="2400">
                <a:latin typeface="Calibri" charset="0"/>
                <a:ea typeface="Calibri" charset="0"/>
                <a:cs typeface="Verdana" charset="0"/>
              </a:rPr>
              <a:t>The lowest quintile have 16% more likely to have conduct problems compared to the highest quintile.</a:t>
            </a:r>
          </a:p>
          <a:p>
            <a:pPr marL="342900" indent="-342900">
              <a:buFont typeface="Arial" panose="020B0604020202020204" pitchFamily="34" charset="0"/>
              <a:buChar char="•"/>
            </a:pPr>
            <a:endParaRPr lang="en-GB" sz="2400">
              <a:latin typeface="Calibri" charset="0"/>
              <a:ea typeface="Calibri" charset="0"/>
              <a:cs typeface="Verdana" charset="0"/>
            </a:endParaRPr>
          </a:p>
          <a:p>
            <a:pPr marL="342900" indent="-342900">
              <a:buFont typeface="Arial" panose="020B0604020202020204" pitchFamily="34" charset="0"/>
              <a:buChar char="•"/>
            </a:pPr>
            <a:r>
              <a:rPr lang="en-GB" sz="2400">
                <a:latin typeface="Calibri" charset="0"/>
                <a:ea typeface="Calibri" charset="0"/>
                <a:cs typeface="Verdana" charset="0"/>
              </a:rPr>
              <a:t>The lowest quintile are 15% more likely to have hyperactivity problems compared to the highest quintile. </a:t>
            </a:r>
          </a:p>
          <a:p>
            <a:pPr marL="342900" indent="-342900">
              <a:buFont typeface="Arial" panose="020B0604020202020204" pitchFamily="34" charset="0"/>
              <a:buChar char="•"/>
            </a:pPr>
            <a:endParaRPr lang="en-GB" sz="2400">
              <a:latin typeface="Calibri" charset="0"/>
              <a:ea typeface="Calibri" charset="0"/>
              <a:cs typeface="Verdana" charset="0"/>
            </a:endParaRPr>
          </a:p>
          <a:p>
            <a:r>
              <a:rPr lang="en-GB" sz="2400">
                <a:latin typeface="Calibri" charset="0"/>
                <a:ea typeface="Calibri" charset="0"/>
                <a:cs typeface="Verdana" charset="0"/>
              </a:rPr>
              <a:t>Waldfogel and Washbrook, 2010</a:t>
            </a:r>
          </a:p>
        </p:txBody>
      </p:sp>
      <p:pic>
        <p:nvPicPr>
          <p:cNvPr id="7" name="Picture 6">
            <a:extLst>
              <a:ext uri="{FF2B5EF4-FFF2-40B4-BE49-F238E27FC236}">
                <a16:creationId xmlns:a16="http://schemas.microsoft.com/office/drawing/2014/main" id="{5747CD85-93CC-984D-A7FB-FC5AC136F9F9}"/>
              </a:ext>
            </a:extLst>
          </p:cNvPr>
          <p:cNvPicPr>
            <a:picLocks noChangeAspect="1"/>
          </p:cNvPicPr>
          <p:nvPr/>
        </p:nvPicPr>
        <p:blipFill>
          <a:blip r:embed="rId5"/>
          <a:stretch>
            <a:fillRect/>
          </a:stretch>
        </p:blipFill>
        <p:spPr>
          <a:xfrm>
            <a:off x="109058" y="113495"/>
            <a:ext cx="1121266" cy="901574"/>
          </a:xfrm>
          <a:prstGeom prst="rect">
            <a:avLst/>
          </a:prstGeom>
        </p:spPr>
      </p:pic>
    </p:spTree>
    <p:custDataLst>
      <p:tags r:id="rId1"/>
    </p:custDataLst>
    <p:extLst>
      <p:ext uri="{BB962C8B-B14F-4D97-AF65-F5344CB8AC3E}">
        <p14:creationId xmlns:p14="http://schemas.microsoft.com/office/powerpoint/2010/main" val="38815009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50875" y="203149"/>
            <a:ext cx="5286375" cy="406400"/>
          </a:xfrm>
          <a:prstGeom prst="rect">
            <a:avLst/>
          </a:prstGeom>
        </p:spPr>
        <p:txBody>
          <a:bodyPr vert="horz" wrap="square" lIns="0" tIns="12065" rIns="0" bIns="0" rtlCol="0">
            <a:spAutoFit/>
          </a:bodyPr>
          <a:lstStyle/>
          <a:p>
            <a:pPr marL="12700">
              <a:lnSpc>
                <a:spcPct val="100000"/>
              </a:lnSpc>
              <a:spcBef>
                <a:spcPts val="95"/>
              </a:spcBef>
            </a:pPr>
            <a:r>
              <a:rPr sz="2500" spc="-5" dirty="0"/>
              <a:t>Selecting the ‘right’ </a:t>
            </a:r>
            <a:r>
              <a:rPr sz="2500" dirty="0"/>
              <a:t>words </a:t>
            </a:r>
            <a:r>
              <a:rPr sz="2500" spc="-5" dirty="0"/>
              <a:t>to</a:t>
            </a:r>
            <a:r>
              <a:rPr sz="2500" spc="-114" dirty="0"/>
              <a:t> </a:t>
            </a:r>
            <a:r>
              <a:rPr sz="2500" spc="-5" dirty="0"/>
              <a:t>teach</a:t>
            </a:r>
            <a:endParaRPr sz="2500"/>
          </a:p>
        </p:txBody>
      </p:sp>
      <p:sp>
        <p:nvSpPr>
          <p:cNvPr id="3" name="object 3"/>
          <p:cNvSpPr txBox="1"/>
          <p:nvPr/>
        </p:nvSpPr>
        <p:spPr>
          <a:xfrm>
            <a:off x="678586" y="1111861"/>
            <a:ext cx="5300345" cy="4951095"/>
          </a:xfrm>
          <a:prstGeom prst="rect">
            <a:avLst/>
          </a:prstGeom>
        </p:spPr>
        <p:txBody>
          <a:bodyPr vert="horz" wrap="square" lIns="0" tIns="114300" rIns="0" bIns="0" rtlCol="0">
            <a:spAutoFit/>
          </a:bodyPr>
          <a:lstStyle/>
          <a:p>
            <a:pPr marL="241300" indent="-228600">
              <a:lnSpc>
                <a:spcPct val="100000"/>
              </a:lnSpc>
              <a:spcBef>
                <a:spcPts val="900"/>
              </a:spcBef>
              <a:buChar char="•"/>
              <a:tabLst>
                <a:tab pos="240665" algn="l"/>
                <a:tab pos="241300" algn="l"/>
              </a:tabLst>
            </a:pPr>
            <a:r>
              <a:rPr sz="1600" spc="-5" dirty="0">
                <a:solidFill>
                  <a:srgbClr val="005479"/>
                </a:solidFill>
                <a:latin typeface="Arial"/>
                <a:cs typeface="Arial"/>
              </a:rPr>
              <a:t>Be specific </a:t>
            </a:r>
            <a:r>
              <a:rPr sz="1600" spc="-10" dirty="0">
                <a:solidFill>
                  <a:srgbClr val="005479"/>
                </a:solidFill>
                <a:latin typeface="Arial"/>
                <a:cs typeface="Arial"/>
              </a:rPr>
              <a:t>when </a:t>
            </a:r>
            <a:r>
              <a:rPr sz="1600" spc="-5" dirty="0">
                <a:solidFill>
                  <a:srgbClr val="005479"/>
                </a:solidFill>
                <a:latin typeface="Arial"/>
                <a:cs typeface="Arial"/>
              </a:rPr>
              <a:t>teaching </a:t>
            </a:r>
            <a:r>
              <a:rPr sz="1600" spc="-15" dirty="0">
                <a:solidFill>
                  <a:srgbClr val="005479"/>
                </a:solidFill>
                <a:latin typeface="Arial"/>
                <a:cs typeface="Arial"/>
              </a:rPr>
              <a:t>vocabulary.</a:t>
            </a:r>
            <a:endParaRPr sz="1600">
              <a:latin typeface="Arial"/>
              <a:cs typeface="Arial"/>
            </a:endParaRPr>
          </a:p>
          <a:p>
            <a:pPr marL="241300" indent="-228600">
              <a:lnSpc>
                <a:spcPct val="100000"/>
              </a:lnSpc>
              <a:spcBef>
                <a:spcPts val="805"/>
              </a:spcBef>
              <a:buChar char="•"/>
              <a:tabLst>
                <a:tab pos="240665" algn="l"/>
                <a:tab pos="241300" algn="l"/>
              </a:tabLst>
            </a:pPr>
            <a:r>
              <a:rPr sz="1600" spc="-5" dirty="0">
                <a:solidFill>
                  <a:srgbClr val="005479"/>
                </a:solidFill>
                <a:latin typeface="Arial"/>
                <a:cs typeface="Arial"/>
              </a:rPr>
              <a:t>A scattergun approach is</a:t>
            </a:r>
            <a:r>
              <a:rPr sz="1600" spc="-60" dirty="0">
                <a:solidFill>
                  <a:srgbClr val="005479"/>
                </a:solidFill>
                <a:latin typeface="Arial"/>
                <a:cs typeface="Arial"/>
              </a:rPr>
              <a:t> </a:t>
            </a:r>
            <a:r>
              <a:rPr sz="1600" spc="-5" dirty="0">
                <a:solidFill>
                  <a:srgbClr val="005479"/>
                </a:solidFill>
                <a:latin typeface="Arial"/>
                <a:cs typeface="Arial"/>
              </a:rPr>
              <a:t>counter-productive.</a:t>
            </a:r>
            <a:endParaRPr sz="1600">
              <a:latin typeface="Arial"/>
              <a:cs typeface="Arial"/>
            </a:endParaRPr>
          </a:p>
          <a:p>
            <a:pPr marL="241300" indent="-228600">
              <a:lnSpc>
                <a:spcPct val="100000"/>
              </a:lnSpc>
              <a:spcBef>
                <a:spcPts val="805"/>
              </a:spcBef>
              <a:buChar char="•"/>
              <a:tabLst>
                <a:tab pos="240665" algn="l"/>
                <a:tab pos="241300" algn="l"/>
              </a:tabLst>
            </a:pPr>
            <a:r>
              <a:rPr sz="1600" spc="-5" dirty="0">
                <a:solidFill>
                  <a:srgbClr val="005479"/>
                </a:solidFill>
                <a:latin typeface="Arial"/>
                <a:cs typeface="Arial"/>
              </a:rPr>
              <a:t>Don’t overload pupils </a:t>
            </a:r>
            <a:r>
              <a:rPr sz="1600" spc="-10" dirty="0">
                <a:solidFill>
                  <a:srgbClr val="005479"/>
                </a:solidFill>
                <a:latin typeface="Arial"/>
                <a:cs typeface="Arial"/>
              </a:rPr>
              <a:t>with</a:t>
            </a:r>
            <a:r>
              <a:rPr sz="1600" spc="-5" dirty="0">
                <a:solidFill>
                  <a:srgbClr val="005479"/>
                </a:solidFill>
                <a:latin typeface="Arial"/>
                <a:cs typeface="Arial"/>
              </a:rPr>
              <a:t> </a:t>
            </a:r>
            <a:r>
              <a:rPr sz="1600" spc="-20" dirty="0">
                <a:solidFill>
                  <a:srgbClr val="005479"/>
                </a:solidFill>
                <a:latin typeface="Arial"/>
                <a:cs typeface="Arial"/>
              </a:rPr>
              <a:t>vocabulary.</a:t>
            </a:r>
            <a:endParaRPr sz="1600">
              <a:latin typeface="Arial"/>
              <a:cs typeface="Arial"/>
            </a:endParaRPr>
          </a:p>
          <a:p>
            <a:pPr marL="241300" marR="431800" indent="-228600">
              <a:lnSpc>
                <a:spcPts val="1730"/>
              </a:lnSpc>
              <a:spcBef>
                <a:spcPts val="1030"/>
              </a:spcBef>
              <a:buChar char="•"/>
              <a:tabLst>
                <a:tab pos="240665" algn="l"/>
                <a:tab pos="241300" algn="l"/>
              </a:tabLst>
            </a:pPr>
            <a:r>
              <a:rPr sz="1600" spc="-5" dirty="0">
                <a:solidFill>
                  <a:srgbClr val="005479"/>
                </a:solidFill>
                <a:latin typeface="Arial"/>
                <a:cs typeface="Arial"/>
              </a:rPr>
              <a:t>Carefully consider the </a:t>
            </a:r>
            <a:r>
              <a:rPr sz="1600" spc="-10" dirty="0">
                <a:solidFill>
                  <a:srgbClr val="005479"/>
                </a:solidFill>
                <a:latin typeface="Arial"/>
                <a:cs typeface="Arial"/>
              </a:rPr>
              <a:t>words you </a:t>
            </a:r>
            <a:r>
              <a:rPr sz="1600" spc="-5" dirty="0">
                <a:solidFill>
                  <a:srgbClr val="005479"/>
                </a:solidFill>
                <a:latin typeface="Arial"/>
                <a:cs typeface="Arial"/>
              </a:rPr>
              <a:t>teach – and teach  them</a:t>
            </a:r>
            <a:r>
              <a:rPr sz="1600" spc="5" dirty="0">
                <a:solidFill>
                  <a:srgbClr val="005479"/>
                </a:solidFill>
                <a:latin typeface="Arial"/>
                <a:cs typeface="Arial"/>
              </a:rPr>
              <a:t> </a:t>
            </a:r>
            <a:r>
              <a:rPr sz="1600" spc="-25" dirty="0">
                <a:solidFill>
                  <a:srgbClr val="005479"/>
                </a:solidFill>
                <a:latin typeface="Arial"/>
                <a:cs typeface="Arial"/>
              </a:rPr>
              <a:t>deeply.</a:t>
            </a:r>
            <a:endParaRPr sz="1600">
              <a:latin typeface="Arial"/>
              <a:cs typeface="Arial"/>
            </a:endParaRPr>
          </a:p>
          <a:p>
            <a:pPr>
              <a:lnSpc>
                <a:spcPct val="100000"/>
              </a:lnSpc>
              <a:buChar char="•"/>
            </a:pPr>
            <a:endParaRPr sz="1800">
              <a:latin typeface="Arial"/>
              <a:cs typeface="Arial"/>
            </a:endParaRPr>
          </a:p>
          <a:p>
            <a:pPr marL="12700">
              <a:lnSpc>
                <a:spcPct val="100000"/>
              </a:lnSpc>
              <a:spcBef>
                <a:spcPts val="1435"/>
              </a:spcBef>
            </a:pPr>
            <a:r>
              <a:rPr sz="1600" b="1" i="1" spc="-10" dirty="0">
                <a:solidFill>
                  <a:srgbClr val="005479"/>
                </a:solidFill>
                <a:latin typeface="Arial-BoldItalicMT"/>
                <a:cs typeface="Arial-BoldItalicMT"/>
              </a:rPr>
              <a:t>Tier </a:t>
            </a:r>
            <a:r>
              <a:rPr sz="1600" b="1" i="1" spc="-30" dirty="0">
                <a:solidFill>
                  <a:srgbClr val="005479"/>
                </a:solidFill>
                <a:latin typeface="Arial-BoldItalicMT"/>
                <a:cs typeface="Arial-BoldItalicMT"/>
              </a:rPr>
              <a:t>Two </a:t>
            </a:r>
            <a:r>
              <a:rPr sz="1600" b="1" i="1" spc="-5" dirty="0">
                <a:solidFill>
                  <a:srgbClr val="005479"/>
                </a:solidFill>
                <a:latin typeface="Arial-BoldItalicMT"/>
                <a:cs typeface="Arial-BoldItalicMT"/>
              </a:rPr>
              <a:t>words </a:t>
            </a:r>
            <a:r>
              <a:rPr sz="1600" b="1" i="1" spc="-10" dirty="0">
                <a:solidFill>
                  <a:srgbClr val="005479"/>
                </a:solidFill>
                <a:latin typeface="Arial-BoldItalicMT"/>
                <a:cs typeface="Arial-BoldItalicMT"/>
              </a:rPr>
              <a:t>are </a:t>
            </a:r>
            <a:r>
              <a:rPr sz="1600" b="1" i="1" spc="-5" dirty="0">
                <a:solidFill>
                  <a:srgbClr val="005479"/>
                </a:solidFill>
                <a:latin typeface="Arial-BoldItalicMT"/>
                <a:cs typeface="Arial-BoldItalicMT"/>
              </a:rPr>
              <a:t>proven to be </a:t>
            </a:r>
            <a:r>
              <a:rPr sz="1600" b="1" i="1" spc="-10" dirty="0">
                <a:solidFill>
                  <a:srgbClr val="005479"/>
                </a:solidFill>
                <a:latin typeface="Arial-BoldItalicMT"/>
                <a:cs typeface="Arial-BoldItalicMT"/>
              </a:rPr>
              <a:t>the most</a:t>
            </a:r>
            <a:r>
              <a:rPr sz="1600" b="1" i="1" spc="180" dirty="0">
                <a:solidFill>
                  <a:srgbClr val="005479"/>
                </a:solidFill>
                <a:latin typeface="Arial-BoldItalicMT"/>
                <a:cs typeface="Arial-BoldItalicMT"/>
              </a:rPr>
              <a:t> </a:t>
            </a:r>
            <a:r>
              <a:rPr sz="1600" b="1" i="1" spc="-5" dirty="0">
                <a:solidFill>
                  <a:srgbClr val="005479"/>
                </a:solidFill>
                <a:latin typeface="Arial-BoldItalicMT"/>
                <a:cs typeface="Arial-BoldItalicMT"/>
              </a:rPr>
              <a:t>useful…</a:t>
            </a:r>
            <a:endParaRPr sz="1600">
              <a:latin typeface="Arial-BoldItalicMT"/>
              <a:cs typeface="Arial-BoldItalicMT"/>
            </a:endParaRPr>
          </a:p>
          <a:p>
            <a:pPr>
              <a:lnSpc>
                <a:spcPct val="100000"/>
              </a:lnSpc>
            </a:pPr>
            <a:endParaRPr sz="1800">
              <a:latin typeface="Arial-BoldItalicMT"/>
              <a:cs typeface="Arial-BoldItalicMT"/>
            </a:endParaRPr>
          </a:p>
          <a:p>
            <a:pPr marL="264160" indent="-229235">
              <a:lnSpc>
                <a:spcPct val="100000"/>
              </a:lnSpc>
              <a:spcBef>
                <a:spcPts val="1485"/>
              </a:spcBef>
              <a:buClr>
                <a:srgbClr val="005479"/>
              </a:buClr>
              <a:buFont typeface="Arial"/>
              <a:buChar char="•"/>
              <a:tabLst>
                <a:tab pos="263525" algn="l"/>
                <a:tab pos="264160" algn="l"/>
              </a:tabLst>
            </a:pPr>
            <a:r>
              <a:rPr sz="1500" i="1" spc="-10" dirty="0">
                <a:solidFill>
                  <a:srgbClr val="636900"/>
                </a:solidFill>
                <a:latin typeface="Arial"/>
                <a:cs typeface="Arial"/>
              </a:rPr>
              <a:t>‘</a:t>
            </a:r>
            <a:r>
              <a:rPr sz="1500" i="1" spc="-10" dirty="0">
                <a:solidFill>
                  <a:srgbClr val="005479"/>
                </a:solidFill>
                <a:latin typeface="Arial"/>
                <a:cs typeface="Arial"/>
              </a:rPr>
              <a:t>Tier </a:t>
            </a:r>
            <a:r>
              <a:rPr sz="1500" i="1" dirty="0">
                <a:solidFill>
                  <a:srgbClr val="005479"/>
                </a:solidFill>
                <a:latin typeface="Arial"/>
                <a:cs typeface="Arial"/>
              </a:rPr>
              <a:t>One’ </a:t>
            </a:r>
            <a:r>
              <a:rPr sz="1500" spc="-5" dirty="0">
                <a:solidFill>
                  <a:srgbClr val="005479"/>
                </a:solidFill>
                <a:latin typeface="Arial"/>
                <a:cs typeface="Arial"/>
              </a:rPr>
              <a:t>words </a:t>
            </a:r>
            <a:r>
              <a:rPr sz="1500" dirty="0">
                <a:solidFill>
                  <a:srgbClr val="005479"/>
                </a:solidFill>
                <a:latin typeface="Arial"/>
                <a:cs typeface="Arial"/>
              </a:rPr>
              <a:t>– Simple and familiar e.g. Bike, </a:t>
            </a:r>
            <a:r>
              <a:rPr sz="1500" spc="-20" dirty="0">
                <a:solidFill>
                  <a:srgbClr val="005479"/>
                </a:solidFill>
                <a:latin typeface="Arial"/>
                <a:cs typeface="Arial"/>
              </a:rPr>
              <a:t>happy,</a:t>
            </a:r>
            <a:r>
              <a:rPr sz="1500" spc="-110" dirty="0">
                <a:solidFill>
                  <a:srgbClr val="005479"/>
                </a:solidFill>
                <a:latin typeface="Arial"/>
                <a:cs typeface="Arial"/>
              </a:rPr>
              <a:t> </a:t>
            </a:r>
            <a:r>
              <a:rPr sz="1500" dirty="0">
                <a:solidFill>
                  <a:srgbClr val="005479"/>
                </a:solidFill>
                <a:latin typeface="Arial"/>
                <a:cs typeface="Arial"/>
              </a:rPr>
              <a:t>ball</a:t>
            </a:r>
            <a:endParaRPr sz="1500">
              <a:latin typeface="Arial"/>
              <a:cs typeface="Arial"/>
            </a:endParaRPr>
          </a:p>
          <a:p>
            <a:pPr>
              <a:lnSpc>
                <a:spcPct val="100000"/>
              </a:lnSpc>
              <a:buChar char="•"/>
            </a:pPr>
            <a:endParaRPr sz="1700">
              <a:latin typeface="Arial"/>
              <a:cs typeface="Arial"/>
            </a:endParaRPr>
          </a:p>
          <a:p>
            <a:pPr marL="365760" lvl="1" indent="-229235">
              <a:lnSpc>
                <a:spcPts val="1710"/>
              </a:lnSpc>
              <a:spcBef>
                <a:spcPts val="1490"/>
              </a:spcBef>
              <a:buFont typeface="Arial"/>
              <a:buChar char="•"/>
              <a:tabLst>
                <a:tab pos="365760" algn="l"/>
                <a:tab pos="366395" algn="l"/>
              </a:tabLst>
            </a:pPr>
            <a:r>
              <a:rPr sz="1500" i="1" spc="-10" dirty="0">
                <a:solidFill>
                  <a:srgbClr val="005479"/>
                </a:solidFill>
                <a:latin typeface="Arial"/>
                <a:cs typeface="Arial"/>
              </a:rPr>
              <a:t>‘Tier </a:t>
            </a:r>
            <a:r>
              <a:rPr sz="1500" i="1" dirty="0">
                <a:solidFill>
                  <a:srgbClr val="005479"/>
                </a:solidFill>
                <a:latin typeface="Arial"/>
                <a:cs typeface="Arial"/>
              </a:rPr>
              <a:t>Three’ </a:t>
            </a:r>
            <a:r>
              <a:rPr sz="1500" spc="-5" dirty="0">
                <a:solidFill>
                  <a:srgbClr val="005479"/>
                </a:solidFill>
                <a:latin typeface="Arial"/>
                <a:cs typeface="Arial"/>
              </a:rPr>
              <a:t>words </a:t>
            </a:r>
            <a:r>
              <a:rPr sz="1500" dirty="0">
                <a:solidFill>
                  <a:srgbClr val="005479"/>
                </a:solidFill>
                <a:latin typeface="Arial"/>
                <a:cs typeface="Arial"/>
              </a:rPr>
              <a:t>– </a:t>
            </a:r>
            <a:r>
              <a:rPr sz="1500" spc="-5" dirty="0">
                <a:solidFill>
                  <a:srgbClr val="005479"/>
                </a:solidFill>
                <a:latin typeface="Arial"/>
                <a:cs typeface="Arial"/>
              </a:rPr>
              <a:t>Specific </a:t>
            </a:r>
            <a:r>
              <a:rPr sz="1500" dirty="0">
                <a:solidFill>
                  <a:srgbClr val="005479"/>
                </a:solidFill>
                <a:latin typeface="Arial"/>
                <a:cs typeface="Arial"/>
              </a:rPr>
              <a:t>to a particular discipline</a:t>
            </a:r>
            <a:r>
              <a:rPr sz="1500" spc="-125" dirty="0">
                <a:solidFill>
                  <a:srgbClr val="005479"/>
                </a:solidFill>
                <a:latin typeface="Arial"/>
                <a:cs typeface="Arial"/>
              </a:rPr>
              <a:t> </a:t>
            </a:r>
            <a:r>
              <a:rPr sz="1500" dirty="0">
                <a:solidFill>
                  <a:srgbClr val="005479"/>
                </a:solidFill>
                <a:latin typeface="Arial"/>
                <a:cs typeface="Arial"/>
              </a:rPr>
              <a:t>e.g.</a:t>
            </a:r>
            <a:endParaRPr sz="1500">
              <a:latin typeface="Arial"/>
              <a:cs typeface="Arial"/>
            </a:endParaRPr>
          </a:p>
          <a:p>
            <a:pPr marL="1743710">
              <a:lnSpc>
                <a:spcPts val="1710"/>
              </a:lnSpc>
            </a:pPr>
            <a:r>
              <a:rPr sz="1500" dirty="0">
                <a:solidFill>
                  <a:srgbClr val="005479"/>
                </a:solidFill>
                <a:latin typeface="Arial"/>
                <a:cs typeface="Arial"/>
              </a:rPr>
              <a:t>Chromosome,</a:t>
            </a:r>
            <a:r>
              <a:rPr sz="1500" spc="-25" dirty="0">
                <a:solidFill>
                  <a:srgbClr val="005479"/>
                </a:solidFill>
                <a:latin typeface="Arial"/>
                <a:cs typeface="Arial"/>
              </a:rPr>
              <a:t> </a:t>
            </a:r>
            <a:r>
              <a:rPr sz="1500" spc="-5" dirty="0">
                <a:solidFill>
                  <a:srgbClr val="005479"/>
                </a:solidFill>
                <a:latin typeface="Arial"/>
                <a:cs typeface="Arial"/>
              </a:rPr>
              <a:t>Mesozoic</a:t>
            </a:r>
            <a:endParaRPr sz="1500">
              <a:latin typeface="Arial"/>
              <a:cs typeface="Arial"/>
            </a:endParaRPr>
          </a:p>
          <a:p>
            <a:pPr>
              <a:lnSpc>
                <a:spcPct val="100000"/>
              </a:lnSpc>
            </a:pPr>
            <a:endParaRPr sz="1700">
              <a:latin typeface="Arial"/>
              <a:cs typeface="Arial"/>
            </a:endParaRPr>
          </a:p>
          <a:p>
            <a:pPr>
              <a:lnSpc>
                <a:spcPct val="100000"/>
              </a:lnSpc>
              <a:spcBef>
                <a:spcPts val="15"/>
              </a:spcBef>
            </a:pPr>
            <a:endParaRPr sz="1450">
              <a:latin typeface="Arial"/>
              <a:cs typeface="Arial"/>
            </a:endParaRPr>
          </a:p>
          <a:p>
            <a:pPr marL="303530" marR="55880" lvl="1" indent="-172720">
              <a:lnSpc>
                <a:spcPts val="1620"/>
              </a:lnSpc>
              <a:buClr>
                <a:srgbClr val="005479"/>
              </a:buClr>
              <a:buFont typeface="Arial"/>
              <a:buChar char="•"/>
              <a:tabLst>
                <a:tab pos="360045" algn="l"/>
                <a:tab pos="360680" algn="l"/>
              </a:tabLst>
            </a:pPr>
            <a:r>
              <a:rPr dirty="0"/>
              <a:t>	</a:t>
            </a:r>
            <a:r>
              <a:rPr sz="1500" i="1" spc="-10" dirty="0">
                <a:solidFill>
                  <a:srgbClr val="005479"/>
                </a:solidFill>
                <a:latin typeface="Arial"/>
                <a:cs typeface="Arial"/>
              </a:rPr>
              <a:t>‘Tier </a:t>
            </a:r>
            <a:r>
              <a:rPr sz="1500" i="1" spc="-30" dirty="0">
                <a:solidFill>
                  <a:srgbClr val="005479"/>
                </a:solidFill>
                <a:latin typeface="Arial"/>
                <a:cs typeface="Arial"/>
              </a:rPr>
              <a:t>Two</a:t>
            </a:r>
            <a:r>
              <a:rPr sz="1500" spc="-30" dirty="0">
                <a:solidFill>
                  <a:srgbClr val="005479"/>
                </a:solidFill>
                <a:latin typeface="Arial"/>
                <a:cs typeface="Arial"/>
              </a:rPr>
              <a:t>’ </a:t>
            </a:r>
            <a:r>
              <a:rPr sz="1500" spc="-5" dirty="0">
                <a:solidFill>
                  <a:srgbClr val="005479"/>
                </a:solidFill>
                <a:latin typeface="Arial"/>
                <a:cs typeface="Arial"/>
              </a:rPr>
              <a:t>words </a:t>
            </a:r>
            <a:r>
              <a:rPr sz="1500" dirty="0">
                <a:solidFill>
                  <a:srgbClr val="005479"/>
                </a:solidFill>
                <a:latin typeface="Arial"/>
                <a:cs typeface="Arial"/>
              </a:rPr>
              <a:t>– Highly useful, appear primarily </a:t>
            </a:r>
            <a:r>
              <a:rPr sz="1500" spc="-5" dirty="0">
                <a:solidFill>
                  <a:srgbClr val="005479"/>
                </a:solidFill>
                <a:latin typeface="Arial"/>
                <a:cs typeface="Arial"/>
              </a:rPr>
              <a:t>in </a:t>
            </a:r>
            <a:r>
              <a:rPr sz="1500" dirty="0">
                <a:solidFill>
                  <a:srgbClr val="005479"/>
                </a:solidFill>
                <a:latin typeface="Arial"/>
                <a:cs typeface="Arial"/>
              </a:rPr>
              <a:t>print,  </a:t>
            </a:r>
            <a:r>
              <a:rPr sz="1500" spc="-5" dirty="0">
                <a:solidFill>
                  <a:srgbClr val="005479"/>
                </a:solidFill>
                <a:latin typeface="Arial"/>
                <a:cs typeface="Arial"/>
              </a:rPr>
              <a:t>and are likely </a:t>
            </a:r>
            <a:r>
              <a:rPr sz="1500" dirty="0">
                <a:solidFill>
                  <a:srgbClr val="005479"/>
                </a:solidFill>
                <a:latin typeface="Arial"/>
                <a:cs typeface="Arial"/>
              </a:rPr>
              <a:t>to </a:t>
            </a:r>
            <a:r>
              <a:rPr sz="1500" spc="-5" dirty="0">
                <a:solidFill>
                  <a:srgbClr val="005479"/>
                </a:solidFill>
                <a:latin typeface="Arial"/>
                <a:cs typeface="Arial"/>
              </a:rPr>
              <a:t>appear in </a:t>
            </a:r>
            <a:r>
              <a:rPr sz="1500" dirty="0">
                <a:solidFill>
                  <a:srgbClr val="005479"/>
                </a:solidFill>
                <a:latin typeface="Arial"/>
                <a:cs typeface="Arial"/>
              </a:rPr>
              <a:t>multiple </a:t>
            </a:r>
            <a:r>
              <a:rPr sz="1500" spc="-5" dirty="0">
                <a:solidFill>
                  <a:srgbClr val="005479"/>
                </a:solidFill>
                <a:latin typeface="Arial"/>
                <a:cs typeface="Arial"/>
              </a:rPr>
              <a:t>contexts or with</a:t>
            </a:r>
            <a:r>
              <a:rPr sz="1500" spc="5" dirty="0">
                <a:solidFill>
                  <a:srgbClr val="005479"/>
                </a:solidFill>
                <a:latin typeface="Arial"/>
                <a:cs typeface="Arial"/>
              </a:rPr>
              <a:t> </a:t>
            </a:r>
            <a:r>
              <a:rPr sz="1500" spc="-5" dirty="0">
                <a:solidFill>
                  <a:srgbClr val="005479"/>
                </a:solidFill>
                <a:latin typeface="Arial"/>
                <a:cs typeface="Arial"/>
              </a:rPr>
              <a:t>varying</a:t>
            </a:r>
            <a:endParaRPr sz="1500">
              <a:latin typeface="Arial"/>
              <a:cs typeface="Arial"/>
            </a:endParaRPr>
          </a:p>
          <a:p>
            <a:pPr marL="963294">
              <a:lnSpc>
                <a:spcPts val="1595"/>
              </a:lnSpc>
            </a:pPr>
            <a:r>
              <a:rPr sz="1500" dirty="0">
                <a:solidFill>
                  <a:srgbClr val="005479"/>
                </a:solidFill>
                <a:latin typeface="Arial"/>
                <a:cs typeface="Arial"/>
              </a:rPr>
              <a:t>meanings e.g. chameleon, siege,</a:t>
            </a:r>
            <a:r>
              <a:rPr sz="1500" spc="-105" dirty="0">
                <a:solidFill>
                  <a:srgbClr val="005479"/>
                </a:solidFill>
                <a:latin typeface="Arial"/>
                <a:cs typeface="Arial"/>
              </a:rPr>
              <a:t> </a:t>
            </a:r>
            <a:r>
              <a:rPr sz="1500" dirty="0">
                <a:solidFill>
                  <a:srgbClr val="005479"/>
                </a:solidFill>
                <a:latin typeface="Arial"/>
                <a:cs typeface="Arial"/>
              </a:rPr>
              <a:t>catharsis</a:t>
            </a:r>
            <a:endParaRPr sz="1500">
              <a:latin typeface="Arial"/>
              <a:cs typeface="Arial"/>
            </a:endParaRPr>
          </a:p>
        </p:txBody>
      </p:sp>
      <p:grpSp>
        <p:nvGrpSpPr>
          <p:cNvPr id="4" name="object 4"/>
          <p:cNvGrpSpPr/>
          <p:nvPr/>
        </p:nvGrpSpPr>
        <p:grpSpPr>
          <a:xfrm>
            <a:off x="7166252" y="1360805"/>
            <a:ext cx="4793615" cy="5497195"/>
            <a:chOff x="7316723" y="399288"/>
            <a:chExt cx="4793615" cy="5497195"/>
          </a:xfrm>
        </p:grpSpPr>
        <p:sp>
          <p:nvSpPr>
            <p:cNvPr id="5" name="object 5"/>
            <p:cNvSpPr/>
            <p:nvPr/>
          </p:nvSpPr>
          <p:spPr>
            <a:xfrm>
              <a:off x="7853171" y="699515"/>
              <a:ext cx="3738372" cy="4881372"/>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7354823" y="437388"/>
              <a:ext cx="4717415" cy="5420995"/>
            </a:xfrm>
            <a:custGeom>
              <a:avLst/>
              <a:gdLst/>
              <a:ahLst/>
              <a:cxnLst/>
              <a:rect l="l" t="t" r="r" b="b"/>
              <a:pathLst>
                <a:path w="4717415" h="5420995">
                  <a:moveTo>
                    <a:pt x="0" y="0"/>
                  </a:moveTo>
                  <a:lnTo>
                    <a:pt x="4558792" y="5420144"/>
                  </a:lnTo>
                </a:path>
                <a:path w="4717415" h="5420995">
                  <a:moveTo>
                    <a:pt x="4717287" y="358139"/>
                  </a:moveTo>
                  <a:lnTo>
                    <a:pt x="158496" y="5420474"/>
                  </a:lnTo>
                </a:path>
              </a:pathLst>
            </a:custGeom>
            <a:ln w="76200">
              <a:solidFill>
                <a:srgbClr val="005479"/>
              </a:solidFill>
            </a:ln>
          </p:spPr>
          <p:txBody>
            <a:bodyPr wrap="square" lIns="0" tIns="0" rIns="0" bIns="0" rtlCol="0"/>
            <a:lstStyle/>
            <a:p>
              <a:endParaRPr/>
            </a:p>
          </p:txBody>
        </p:sp>
      </p:grpSp>
      <p:sp>
        <p:nvSpPr>
          <p:cNvPr id="7" name="object 7"/>
          <p:cNvSpPr/>
          <p:nvPr/>
        </p:nvSpPr>
        <p:spPr>
          <a:xfrm>
            <a:off x="472440" y="4994147"/>
            <a:ext cx="5829300" cy="1434465"/>
          </a:xfrm>
          <a:custGeom>
            <a:avLst/>
            <a:gdLst/>
            <a:ahLst/>
            <a:cxnLst/>
            <a:rect l="l" t="t" r="r" b="b"/>
            <a:pathLst>
              <a:path w="5829300" h="1434464">
                <a:moveTo>
                  <a:pt x="0" y="717041"/>
                </a:moveTo>
                <a:lnTo>
                  <a:pt x="7994" y="663531"/>
                </a:lnTo>
                <a:lnTo>
                  <a:pt x="31602" y="611088"/>
                </a:lnTo>
                <a:lnTo>
                  <a:pt x="55736" y="576788"/>
                </a:lnTo>
                <a:lnTo>
                  <a:pt x="86392" y="543064"/>
                </a:lnTo>
                <a:lnTo>
                  <a:pt x="123402" y="509960"/>
                </a:lnTo>
                <a:lnTo>
                  <a:pt x="166601" y="477514"/>
                </a:lnTo>
                <a:lnTo>
                  <a:pt x="215820" y="445769"/>
                </a:lnTo>
                <a:lnTo>
                  <a:pt x="270893" y="414766"/>
                </a:lnTo>
                <a:lnTo>
                  <a:pt x="331653" y="384545"/>
                </a:lnTo>
                <a:lnTo>
                  <a:pt x="397933" y="355148"/>
                </a:lnTo>
                <a:lnTo>
                  <a:pt x="469566" y="326616"/>
                </a:lnTo>
                <a:lnTo>
                  <a:pt x="507337" y="312687"/>
                </a:lnTo>
                <a:lnTo>
                  <a:pt x="546384" y="298990"/>
                </a:lnTo>
                <a:lnTo>
                  <a:pt x="586686" y="285529"/>
                </a:lnTo>
                <a:lnTo>
                  <a:pt x="628222" y="272311"/>
                </a:lnTo>
                <a:lnTo>
                  <a:pt x="670970" y="259339"/>
                </a:lnTo>
                <a:lnTo>
                  <a:pt x="714911" y="246620"/>
                </a:lnTo>
                <a:lnTo>
                  <a:pt x="760023" y="234157"/>
                </a:lnTo>
                <a:lnTo>
                  <a:pt x="806286" y="221958"/>
                </a:lnTo>
                <a:lnTo>
                  <a:pt x="853678" y="210026"/>
                </a:lnTo>
                <a:lnTo>
                  <a:pt x="902178" y="198366"/>
                </a:lnTo>
                <a:lnTo>
                  <a:pt x="951766" y="186985"/>
                </a:lnTo>
                <a:lnTo>
                  <a:pt x="1002422" y="175886"/>
                </a:lnTo>
                <a:lnTo>
                  <a:pt x="1054123" y="165076"/>
                </a:lnTo>
                <a:lnTo>
                  <a:pt x="1106849" y="154559"/>
                </a:lnTo>
                <a:lnTo>
                  <a:pt x="1160580" y="144340"/>
                </a:lnTo>
                <a:lnTo>
                  <a:pt x="1215294" y="134425"/>
                </a:lnTo>
                <a:lnTo>
                  <a:pt x="1270970" y="124818"/>
                </a:lnTo>
                <a:lnTo>
                  <a:pt x="1327588" y="115526"/>
                </a:lnTo>
                <a:lnTo>
                  <a:pt x="1385127" y="106552"/>
                </a:lnTo>
                <a:lnTo>
                  <a:pt x="1443566" y="97902"/>
                </a:lnTo>
                <a:lnTo>
                  <a:pt x="1502884" y="89582"/>
                </a:lnTo>
                <a:lnTo>
                  <a:pt x="1563060" y="81596"/>
                </a:lnTo>
                <a:lnTo>
                  <a:pt x="1624073" y="73949"/>
                </a:lnTo>
                <a:lnTo>
                  <a:pt x="1685903" y="66647"/>
                </a:lnTo>
                <a:lnTo>
                  <a:pt x="1748528" y="59695"/>
                </a:lnTo>
                <a:lnTo>
                  <a:pt x="1811928" y="53098"/>
                </a:lnTo>
                <a:lnTo>
                  <a:pt x="1876082" y="46861"/>
                </a:lnTo>
                <a:lnTo>
                  <a:pt x="1940969" y="40988"/>
                </a:lnTo>
                <a:lnTo>
                  <a:pt x="2006567" y="35487"/>
                </a:lnTo>
                <a:lnTo>
                  <a:pt x="2072857" y="30360"/>
                </a:lnTo>
                <a:lnTo>
                  <a:pt x="2139817" y="25615"/>
                </a:lnTo>
                <a:lnTo>
                  <a:pt x="2207427" y="21255"/>
                </a:lnTo>
                <a:lnTo>
                  <a:pt x="2275665" y="17286"/>
                </a:lnTo>
                <a:lnTo>
                  <a:pt x="2344511" y="13712"/>
                </a:lnTo>
                <a:lnTo>
                  <a:pt x="2413943" y="10540"/>
                </a:lnTo>
                <a:lnTo>
                  <a:pt x="2483942" y="7775"/>
                </a:lnTo>
                <a:lnTo>
                  <a:pt x="2554486" y="5420"/>
                </a:lnTo>
                <a:lnTo>
                  <a:pt x="2625554" y="3483"/>
                </a:lnTo>
                <a:lnTo>
                  <a:pt x="2697125" y="1966"/>
                </a:lnTo>
                <a:lnTo>
                  <a:pt x="2769178" y="877"/>
                </a:lnTo>
                <a:lnTo>
                  <a:pt x="2841694" y="220"/>
                </a:lnTo>
                <a:lnTo>
                  <a:pt x="2914650" y="0"/>
                </a:lnTo>
                <a:lnTo>
                  <a:pt x="2987605" y="220"/>
                </a:lnTo>
                <a:lnTo>
                  <a:pt x="3060121" y="877"/>
                </a:lnTo>
                <a:lnTo>
                  <a:pt x="3132174" y="1966"/>
                </a:lnTo>
                <a:lnTo>
                  <a:pt x="3203745" y="3483"/>
                </a:lnTo>
                <a:lnTo>
                  <a:pt x="3274813" y="5420"/>
                </a:lnTo>
                <a:lnTo>
                  <a:pt x="3345357" y="7775"/>
                </a:lnTo>
                <a:lnTo>
                  <a:pt x="3415356" y="10540"/>
                </a:lnTo>
                <a:lnTo>
                  <a:pt x="3484788" y="13712"/>
                </a:lnTo>
                <a:lnTo>
                  <a:pt x="3553634" y="17286"/>
                </a:lnTo>
                <a:lnTo>
                  <a:pt x="3621872" y="21255"/>
                </a:lnTo>
                <a:lnTo>
                  <a:pt x="3689482" y="25615"/>
                </a:lnTo>
                <a:lnTo>
                  <a:pt x="3756442" y="30360"/>
                </a:lnTo>
                <a:lnTo>
                  <a:pt x="3822732" y="35487"/>
                </a:lnTo>
                <a:lnTo>
                  <a:pt x="3888330" y="40988"/>
                </a:lnTo>
                <a:lnTo>
                  <a:pt x="3953217" y="46861"/>
                </a:lnTo>
                <a:lnTo>
                  <a:pt x="4017371" y="53098"/>
                </a:lnTo>
                <a:lnTo>
                  <a:pt x="4080771" y="59695"/>
                </a:lnTo>
                <a:lnTo>
                  <a:pt x="4143396" y="66647"/>
                </a:lnTo>
                <a:lnTo>
                  <a:pt x="4205226" y="73949"/>
                </a:lnTo>
                <a:lnTo>
                  <a:pt x="4266239" y="81596"/>
                </a:lnTo>
                <a:lnTo>
                  <a:pt x="4326415" y="89582"/>
                </a:lnTo>
                <a:lnTo>
                  <a:pt x="4385733" y="97902"/>
                </a:lnTo>
                <a:lnTo>
                  <a:pt x="4444172" y="106552"/>
                </a:lnTo>
                <a:lnTo>
                  <a:pt x="4501711" y="115526"/>
                </a:lnTo>
                <a:lnTo>
                  <a:pt x="4558329" y="124818"/>
                </a:lnTo>
                <a:lnTo>
                  <a:pt x="4614005" y="134425"/>
                </a:lnTo>
                <a:lnTo>
                  <a:pt x="4668719" y="144340"/>
                </a:lnTo>
                <a:lnTo>
                  <a:pt x="4722450" y="154559"/>
                </a:lnTo>
                <a:lnTo>
                  <a:pt x="4775176" y="165076"/>
                </a:lnTo>
                <a:lnTo>
                  <a:pt x="4826877" y="175886"/>
                </a:lnTo>
                <a:lnTo>
                  <a:pt x="4877533" y="186985"/>
                </a:lnTo>
                <a:lnTo>
                  <a:pt x="4927121" y="198366"/>
                </a:lnTo>
                <a:lnTo>
                  <a:pt x="4975621" y="210026"/>
                </a:lnTo>
                <a:lnTo>
                  <a:pt x="5023013" y="221958"/>
                </a:lnTo>
                <a:lnTo>
                  <a:pt x="5069276" y="234157"/>
                </a:lnTo>
                <a:lnTo>
                  <a:pt x="5114388" y="246620"/>
                </a:lnTo>
                <a:lnTo>
                  <a:pt x="5158329" y="259339"/>
                </a:lnTo>
                <a:lnTo>
                  <a:pt x="5201077" y="272311"/>
                </a:lnTo>
                <a:lnTo>
                  <a:pt x="5242613" y="285529"/>
                </a:lnTo>
                <a:lnTo>
                  <a:pt x="5282915" y="298990"/>
                </a:lnTo>
                <a:lnTo>
                  <a:pt x="5321962" y="312687"/>
                </a:lnTo>
                <a:lnTo>
                  <a:pt x="5359733" y="326616"/>
                </a:lnTo>
                <a:lnTo>
                  <a:pt x="5396208" y="340771"/>
                </a:lnTo>
                <a:lnTo>
                  <a:pt x="5465186" y="369741"/>
                </a:lnTo>
                <a:lnTo>
                  <a:pt x="5528726" y="399555"/>
                </a:lnTo>
                <a:lnTo>
                  <a:pt x="5586664" y="430172"/>
                </a:lnTo>
                <a:lnTo>
                  <a:pt x="5638831" y="461551"/>
                </a:lnTo>
                <a:lnTo>
                  <a:pt x="5685061" y="493652"/>
                </a:lnTo>
                <a:lnTo>
                  <a:pt x="5725186" y="526432"/>
                </a:lnTo>
                <a:lnTo>
                  <a:pt x="5759040" y="559851"/>
                </a:lnTo>
                <a:lnTo>
                  <a:pt x="5786456" y="593868"/>
                </a:lnTo>
                <a:lnTo>
                  <a:pt x="5807267" y="628442"/>
                </a:lnTo>
                <a:lnTo>
                  <a:pt x="5825732" y="681256"/>
                </a:lnTo>
                <a:lnTo>
                  <a:pt x="5829300" y="717041"/>
                </a:lnTo>
                <a:lnTo>
                  <a:pt x="5828404" y="734990"/>
                </a:lnTo>
                <a:lnTo>
                  <a:pt x="5815143" y="788163"/>
                </a:lnTo>
                <a:lnTo>
                  <a:pt x="5797697" y="823001"/>
                </a:lnTo>
                <a:lnTo>
                  <a:pt x="5773563" y="857303"/>
                </a:lnTo>
                <a:lnTo>
                  <a:pt x="5742907" y="891027"/>
                </a:lnTo>
                <a:lnTo>
                  <a:pt x="5705897" y="924133"/>
                </a:lnTo>
                <a:lnTo>
                  <a:pt x="5662698" y="956579"/>
                </a:lnTo>
                <a:lnTo>
                  <a:pt x="5613479" y="988325"/>
                </a:lnTo>
                <a:lnTo>
                  <a:pt x="5558406" y="1019328"/>
                </a:lnTo>
                <a:lnTo>
                  <a:pt x="5497646" y="1049549"/>
                </a:lnTo>
                <a:lnTo>
                  <a:pt x="5431366" y="1078946"/>
                </a:lnTo>
                <a:lnTo>
                  <a:pt x="5359733" y="1107478"/>
                </a:lnTo>
                <a:lnTo>
                  <a:pt x="5321962" y="1121407"/>
                </a:lnTo>
                <a:lnTo>
                  <a:pt x="5282915" y="1135104"/>
                </a:lnTo>
                <a:lnTo>
                  <a:pt x="5242613" y="1148565"/>
                </a:lnTo>
                <a:lnTo>
                  <a:pt x="5201077" y="1161783"/>
                </a:lnTo>
                <a:lnTo>
                  <a:pt x="5158329" y="1174755"/>
                </a:lnTo>
                <a:lnTo>
                  <a:pt x="5114388" y="1187474"/>
                </a:lnTo>
                <a:lnTo>
                  <a:pt x="5069276" y="1199936"/>
                </a:lnTo>
                <a:lnTo>
                  <a:pt x="5023013" y="1212135"/>
                </a:lnTo>
                <a:lnTo>
                  <a:pt x="4975621" y="1224067"/>
                </a:lnTo>
                <a:lnTo>
                  <a:pt x="4927121" y="1235726"/>
                </a:lnTo>
                <a:lnTo>
                  <a:pt x="4877533" y="1247107"/>
                </a:lnTo>
                <a:lnTo>
                  <a:pt x="4826877" y="1258205"/>
                </a:lnTo>
                <a:lnTo>
                  <a:pt x="4775176" y="1269015"/>
                </a:lnTo>
                <a:lnTo>
                  <a:pt x="4722450" y="1279532"/>
                </a:lnTo>
                <a:lnTo>
                  <a:pt x="4668719" y="1289750"/>
                </a:lnTo>
                <a:lnTo>
                  <a:pt x="4614005" y="1299665"/>
                </a:lnTo>
                <a:lnTo>
                  <a:pt x="4558329" y="1309271"/>
                </a:lnTo>
                <a:lnTo>
                  <a:pt x="4501711" y="1318564"/>
                </a:lnTo>
                <a:lnTo>
                  <a:pt x="4444172" y="1327537"/>
                </a:lnTo>
                <a:lnTo>
                  <a:pt x="4385733" y="1336186"/>
                </a:lnTo>
                <a:lnTo>
                  <a:pt x="4326415" y="1344506"/>
                </a:lnTo>
                <a:lnTo>
                  <a:pt x="4266239" y="1352492"/>
                </a:lnTo>
                <a:lnTo>
                  <a:pt x="4205226" y="1360138"/>
                </a:lnTo>
                <a:lnTo>
                  <a:pt x="4143396" y="1367440"/>
                </a:lnTo>
                <a:lnTo>
                  <a:pt x="4080771" y="1374392"/>
                </a:lnTo>
                <a:lnTo>
                  <a:pt x="4017371" y="1380989"/>
                </a:lnTo>
                <a:lnTo>
                  <a:pt x="3953217" y="1387225"/>
                </a:lnTo>
                <a:lnTo>
                  <a:pt x="3888330" y="1393097"/>
                </a:lnTo>
                <a:lnTo>
                  <a:pt x="3822732" y="1398599"/>
                </a:lnTo>
                <a:lnTo>
                  <a:pt x="3756442" y="1403725"/>
                </a:lnTo>
                <a:lnTo>
                  <a:pt x="3689482" y="1408470"/>
                </a:lnTo>
                <a:lnTo>
                  <a:pt x="3621872" y="1412830"/>
                </a:lnTo>
                <a:lnTo>
                  <a:pt x="3553634" y="1416799"/>
                </a:lnTo>
                <a:lnTo>
                  <a:pt x="3484788" y="1420372"/>
                </a:lnTo>
                <a:lnTo>
                  <a:pt x="3415356" y="1423543"/>
                </a:lnTo>
                <a:lnTo>
                  <a:pt x="3345357" y="1426309"/>
                </a:lnTo>
                <a:lnTo>
                  <a:pt x="3274813" y="1428663"/>
                </a:lnTo>
                <a:lnTo>
                  <a:pt x="3203745" y="1430601"/>
                </a:lnTo>
                <a:lnTo>
                  <a:pt x="3132174" y="1432117"/>
                </a:lnTo>
                <a:lnTo>
                  <a:pt x="3060121" y="1433206"/>
                </a:lnTo>
                <a:lnTo>
                  <a:pt x="2987605" y="1433863"/>
                </a:lnTo>
                <a:lnTo>
                  <a:pt x="2914650" y="1434083"/>
                </a:lnTo>
                <a:lnTo>
                  <a:pt x="2841694" y="1433863"/>
                </a:lnTo>
                <a:lnTo>
                  <a:pt x="2769178" y="1433206"/>
                </a:lnTo>
                <a:lnTo>
                  <a:pt x="2697125" y="1432117"/>
                </a:lnTo>
                <a:lnTo>
                  <a:pt x="2625554" y="1430601"/>
                </a:lnTo>
                <a:lnTo>
                  <a:pt x="2554486" y="1428663"/>
                </a:lnTo>
                <a:lnTo>
                  <a:pt x="2483942" y="1426309"/>
                </a:lnTo>
                <a:lnTo>
                  <a:pt x="2413943" y="1423543"/>
                </a:lnTo>
                <a:lnTo>
                  <a:pt x="2344511" y="1420372"/>
                </a:lnTo>
                <a:lnTo>
                  <a:pt x="2275665" y="1416799"/>
                </a:lnTo>
                <a:lnTo>
                  <a:pt x="2207427" y="1412830"/>
                </a:lnTo>
                <a:lnTo>
                  <a:pt x="2139817" y="1408470"/>
                </a:lnTo>
                <a:lnTo>
                  <a:pt x="2072857" y="1403725"/>
                </a:lnTo>
                <a:lnTo>
                  <a:pt x="2006567" y="1398599"/>
                </a:lnTo>
                <a:lnTo>
                  <a:pt x="1940969" y="1393097"/>
                </a:lnTo>
                <a:lnTo>
                  <a:pt x="1876082" y="1387225"/>
                </a:lnTo>
                <a:lnTo>
                  <a:pt x="1811928" y="1380989"/>
                </a:lnTo>
                <a:lnTo>
                  <a:pt x="1748528" y="1374392"/>
                </a:lnTo>
                <a:lnTo>
                  <a:pt x="1685903" y="1367440"/>
                </a:lnTo>
                <a:lnTo>
                  <a:pt x="1624073" y="1360138"/>
                </a:lnTo>
                <a:lnTo>
                  <a:pt x="1563060" y="1352492"/>
                </a:lnTo>
                <a:lnTo>
                  <a:pt x="1502884" y="1344506"/>
                </a:lnTo>
                <a:lnTo>
                  <a:pt x="1443566" y="1336186"/>
                </a:lnTo>
                <a:lnTo>
                  <a:pt x="1385127" y="1327537"/>
                </a:lnTo>
                <a:lnTo>
                  <a:pt x="1327588" y="1318564"/>
                </a:lnTo>
                <a:lnTo>
                  <a:pt x="1270970" y="1309271"/>
                </a:lnTo>
                <a:lnTo>
                  <a:pt x="1215294" y="1299665"/>
                </a:lnTo>
                <a:lnTo>
                  <a:pt x="1160580" y="1289750"/>
                </a:lnTo>
                <a:lnTo>
                  <a:pt x="1106849" y="1279532"/>
                </a:lnTo>
                <a:lnTo>
                  <a:pt x="1054123" y="1269015"/>
                </a:lnTo>
                <a:lnTo>
                  <a:pt x="1002422" y="1258205"/>
                </a:lnTo>
                <a:lnTo>
                  <a:pt x="951766" y="1247107"/>
                </a:lnTo>
                <a:lnTo>
                  <a:pt x="902178" y="1235726"/>
                </a:lnTo>
                <a:lnTo>
                  <a:pt x="853678" y="1224067"/>
                </a:lnTo>
                <a:lnTo>
                  <a:pt x="806286" y="1212135"/>
                </a:lnTo>
                <a:lnTo>
                  <a:pt x="760023" y="1199936"/>
                </a:lnTo>
                <a:lnTo>
                  <a:pt x="714911" y="1187474"/>
                </a:lnTo>
                <a:lnTo>
                  <a:pt x="670970" y="1174755"/>
                </a:lnTo>
                <a:lnTo>
                  <a:pt x="628222" y="1161783"/>
                </a:lnTo>
                <a:lnTo>
                  <a:pt x="586686" y="1148565"/>
                </a:lnTo>
                <a:lnTo>
                  <a:pt x="546384" y="1135104"/>
                </a:lnTo>
                <a:lnTo>
                  <a:pt x="507337" y="1121407"/>
                </a:lnTo>
                <a:lnTo>
                  <a:pt x="469566" y="1107478"/>
                </a:lnTo>
                <a:lnTo>
                  <a:pt x="433091" y="1093323"/>
                </a:lnTo>
                <a:lnTo>
                  <a:pt x="364113" y="1064353"/>
                </a:lnTo>
                <a:lnTo>
                  <a:pt x="300573" y="1034539"/>
                </a:lnTo>
                <a:lnTo>
                  <a:pt x="242635" y="1003922"/>
                </a:lnTo>
                <a:lnTo>
                  <a:pt x="190468" y="972542"/>
                </a:lnTo>
                <a:lnTo>
                  <a:pt x="144238" y="940441"/>
                </a:lnTo>
                <a:lnTo>
                  <a:pt x="104113" y="907660"/>
                </a:lnTo>
                <a:lnTo>
                  <a:pt x="70259" y="874239"/>
                </a:lnTo>
                <a:lnTo>
                  <a:pt x="42843" y="840221"/>
                </a:lnTo>
                <a:lnTo>
                  <a:pt x="22032" y="805646"/>
                </a:lnTo>
                <a:lnTo>
                  <a:pt x="3567" y="752829"/>
                </a:lnTo>
                <a:lnTo>
                  <a:pt x="0" y="717041"/>
                </a:lnTo>
                <a:close/>
              </a:path>
            </a:pathLst>
          </a:custGeom>
          <a:ln w="12700">
            <a:solidFill>
              <a:srgbClr val="929B00"/>
            </a:solidFill>
          </a:ln>
        </p:spPr>
        <p:txBody>
          <a:bodyPr wrap="square" lIns="0" tIns="0" rIns="0" bIns="0" rtlCol="0"/>
          <a:lstStyle/>
          <a:p>
            <a:endParaRPr/>
          </a:p>
        </p:txBody>
      </p:sp>
      <p:pic>
        <p:nvPicPr>
          <p:cNvPr id="8" name="Picture 7">
            <a:extLst>
              <a:ext uri="{FF2B5EF4-FFF2-40B4-BE49-F238E27FC236}">
                <a16:creationId xmlns:a16="http://schemas.microsoft.com/office/drawing/2014/main" id="{C731E414-FD86-C94E-A471-082442D88AF7}"/>
              </a:ext>
            </a:extLst>
          </p:cNvPr>
          <p:cNvPicPr>
            <a:picLocks noChangeAspect="1"/>
          </p:cNvPicPr>
          <p:nvPr/>
        </p:nvPicPr>
        <p:blipFill>
          <a:blip r:embed="rId3"/>
          <a:stretch>
            <a:fillRect/>
          </a:stretch>
        </p:blipFill>
        <p:spPr>
          <a:xfrm>
            <a:off x="11055552" y="0"/>
            <a:ext cx="1121266" cy="901574"/>
          </a:xfrm>
          <a:prstGeom prst="rect">
            <a:avLst/>
          </a:prstGeom>
        </p:spPr>
      </p:pic>
    </p:spTree>
    <p:extLst>
      <p:ext uri="{BB962C8B-B14F-4D97-AF65-F5344CB8AC3E}">
        <p14:creationId xmlns:p14="http://schemas.microsoft.com/office/powerpoint/2010/main" val="41998768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84175" y="255523"/>
            <a:ext cx="3426460" cy="406400"/>
          </a:xfrm>
          <a:prstGeom prst="rect">
            <a:avLst/>
          </a:prstGeom>
        </p:spPr>
        <p:txBody>
          <a:bodyPr vert="horz" wrap="square" lIns="0" tIns="12065" rIns="0" bIns="0" rtlCol="0">
            <a:spAutoFit/>
          </a:bodyPr>
          <a:lstStyle/>
          <a:p>
            <a:pPr marL="12700">
              <a:lnSpc>
                <a:spcPct val="100000"/>
              </a:lnSpc>
              <a:spcBef>
                <a:spcPts val="95"/>
              </a:spcBef>
            </a:pPr>
            <a:r>
              <a:rPr sz="2500" spc="-5" dirty="0"/>
              <a:t>Using the SEEC</a:t>
            </a:r>
            <a:r>
              <a:rPr sz="2500" spc="-50" dirty="0"/>
              <a:t> </a:t>
            </a:r>
            <a:r>
              <a:rPr sz="2500" spc="-5" dirty="0"/>
              <a:t>Model</a:t>
            </a:r>
            <a:endParaRPr sz="2500"/>
          </a:p>
        </p:txBody>
      </p:sp>
      <p:sp>
        <p:nvSpPr>
          <p:cNvPr id="3" name="object 3"/>
          <p:cNvSpPr txBox="1"/>
          <p:nvPr/>
        </p:nvSpPr>
        <p:spPr>
          <a:xfrm>
            <a:off x="463031" y="1360644"/>
            <a:ext cx="3879215" cy="827405"/>
          </a:xfrm>
          <a:prstGeom prst="rect">
            <a:avLst/>
          </a:prstGeom>
        </p:spPr>
        <p:txBody>
          <a:bodyPr vert="horz" wrap="square" lIns="0" tIns="108585" rIns="0" bIns="0" rtlCol="0">
            <a:spAutoFit/>
          </a:bodyPr>
          <a:lstStyle/>
          <a:p>
            <a:pPr marL="12700">
              <a:lnSpc>
                <a:spcPct val="100000"/>
              </a:lnSpc>
              <a:spcBef>
                <a:spcPts val="855"/>
              </a:spcBef>
            </a:pPr>
            <a:r>
              <a:rPr sz="2000" b="1" dirty="0">
                <a:solidFill>
                  <a:srgbClr val="005479"/>
                </a:solidFill>
                <a:latin typeface="Arial"/>
                <a:cs typeface="Arial"/>
              </a:rPr>
              <a:t>Select - </a:t>
            </a:r>
            <a:r>
              <a:rPr sz="1500" spc="-20" dirty="0">
                <a:solidFill>
                  <a:srgbClr val="005479"/>
                </a:solidFill>
                <a:latin typeface="Arial"/>
                <a:cs typeface="Arial"/>
              </a:rPr>
              <a:t>Tier </a:t>
            </a:r>
            <a:r>
              <a:rPr sz="1500" spc="-40" dirty="0">
                <a:solidFill>
                  <a:srgbClr val="005479"/>
                </a:solidFill>
                <a:latin typeface="Arial"/>
                <a:cs typeface="Arial"/>
              </a:rPr>
              <a:t>Two </a:t>
            </a:r>
            <a:r>
              <a:rPr sz="1500" spc="-5" dirty="0">
                <a:solidFill>
                  <a:srgbClr val="005479"/>
                </a:solidFill>
                <a:latin typeface="Arial"/>
                <a:cs typeface="Arial"/>
              </a:rPr>
              <a:t>words relevant </a:t>
            </a:r>
            <a:r>
              <a:rPr sz="1500" dirty="0">
                <a:solidFill>
                  <a:srgbClr val="005479"/>
                </a:solidFill>
                <a:latin typeface="Arial"/>
                <a:cs typeface="Arial"/>
              </a:rPr>
              <a:t>to</a:t>
            </a:r>
            <a:r>
              <a:rPr sz="1500" spc="-5" dirty="0">
                <a:solidFill>
                  <a:srgbClr val="005479"/>
                </a:solidFill>
                <a:latin typeface="Arial"/>
                <a:cs typeface="Arial"/>
              </a:rPr>
              <a:t> </a:t>
            </a:r>
            <a:r>
              <a:rPr sz="1500" dirty="0">
                <a:solidFill>
                  <a:srgbClr val="005479"/>
                </a:solidFill>
                <a:latin typeface="Arial"/>
                <a:cs typeface="Arial"/>
              </a:rPr>
              <a:t>lesson.</a:t>
            </a:r>
            <a:endParaRPr sz="1500" dirty="0">
              <a:latin typeface="Arial"/>
              <a:cs typeface="Arial"/>
            </a:endParaRPr>
          </a:p>
          <a:p>
            <a:pPr marL="12700">
              <a:lnSpc>
                <a:spcPct val="100000"/>
              </a:lnSpc>
              <a:spcBef>
                <a:spcPts val="755"/>
              </a:spcBef>
            </a:pPr>
            <a:r>
              <a:rPr sz="2000" b="1" dirty="0">
                <a:solidFill>
                  <a:srgbClr val="005479"/>
                </a:solidFill>
                <a:latin typeface="Arial"/>
                <a:cs typeface="Arial"/>
              </a:rPr>
              <a:t>Explain</a:t>
            </a:r>
            <a:r>
              <a:rPr sz="2000" b="1" spc="-15" dirty="0">
                <a:solidFill>
                  <a:srgbClr val="005479"/>
                </a:solidFill>
                <a:latin typeface="Arial"/>
                <a:cs typeface="Arial"/>
              </a:rPr>
              <a:t> </a:t>
            </a:r>
            <a:r>
              <a:rPr sz="2000" b="1" dirty="0">
                <a:solidFill>
                  <a:srgbClr val="005479"/>
                </a:solidFill>
                <a:latin typeface="Arial"/>
                <a:cs typeface="Arial"/>
              </a:rPr>
              <a:t>-</a:t>
            </a:r>
            <a:endParaRPr sz="2000" dirty="0">
              <a:latin typeface="Arial"/>
              <a:cs typeface="Arial"/>
            </a:endParaRPr>
          </a:p>
        </p:txBody>
      </p:sp>
      <p:sp>
        <p:nvSpPr>
          <p:cNvPr id="4" name="object 4"/>
          <p:cNvSpPr txBox="1"/>
          <p:nvPr/>
        </p:nvSpPr>
        <p:spPr>
          <a:xfrm>
            <a:off x="370433" y="5515354"/>
            <a:ext cx="6986270" cy="1065530"/>
          </a:xfrm>
          <a:prstGeom prst="rect">
            <a:avLst/>
          </a:prstGeom>
        </p:spPr>
        <p:txBody>
          <a:bodyPr vert="horz" wrap="square" lIns="0" tIns="12700" rIns="0" bIns="0" rtlCol="0">
            <a:spAutoFit/>
          </a:bodyPr>
          <a:lstStyle/>
          <a:p>
            <a:pPr marL="12700">
              <a:lnSpc>
                <a:spcPct val="100000"/>
              </a:lnSpc>
              <a:spcBef>
                <a:spcPts val="100"/>
              </a:spcBef>
            </a:pPr>
            <a:r>
              <a:rPr sz="2000" b="1" dirty="0">
                <a:solidFill>
                  <a:srgbClr val="005479"/>
                </a:solidFill>
                <a:latin typeface="Arial"/>
                <a:cs typeface="Arial"/>
              </a:rPr>
              <a:t>Explore - </a:t>
            </a:r>
            <a:r>
              <a:rPr sz="1500" spc="-5" dirty="0">
                <a:solidFill>
                  <a:srgbClr val="005479"/>
                </a:solidFill>
                <a:latin typeface="Arial"/>
                <a:cs typeface="Arial"/>
              </a:rPr>
              <a:t>Synonyms, antonyms,</a:t>
            </a:r>
            <a:r>
              <a:rPr sz="1500" spc="-25" dirty="0">
                <a:solidFill>
                  <a:srgbClr val="005479"/>
                </a:solidFill>
                <a:latin typeface="Arial"/>
                <a:cs typeface="Arial"/>
              </a:rPr>
              <a:t> </a:t>
            </a:r>
            <a:r>
              <a:rPr sz="1500" spc="-5" dirty="0">
                <a:solidFill>
                  <a:srgbClr val="005479"/>
                </a:solidFill>
                <a:latin typeface="Arial"/>
                <a:cs typeface="Arial"/>
              </a:rPr>
              <a:t>etymology</a:t>
            </a:r>
            <a:endParaRPr sz="1500" dirty="0">
              <a:latin typeface="Arial"/>
              <a:cs typeface="Arial"/>
            </a:endParaRPr>
          </a:p>
          <a:p>
            <a:pPr>
              <a:lnSpc>
                <a:spcPct val="100000"/>
              </a:lnSpc>
              <a:spcBef>
                <a:spcPts val="50"/>
              </a:spcBef>
            </a:pPr>
            <a:endParaRPr sz="2900" dirty="0">
              <a:latin typeface="Arial"/>
              <a:cs typeface="Arial"/>
            </a:endParaRPr>
          </a:p>
          <a:p>
            <a:pPr marL="12700">
              <a:lnSpc>
                <a:spcPct val="100000"/>
              </a:lnSpc>
            </a:pPr>
            <a:r>
              <a:rPr sz="2000" b="1" dirty="0">
                <a:solidFill>
                  <a:srgbClr val="005479"/>
                </a:solidFill>
                <a:latin typeface="Arial"/>
                <a:cs typeface="Arial"/>
              </a:rPr>
              <a:t>Consolidate - </a:t>
            </a:r>
            <a:r>
              <a:rPr sz="1500" dirty="0">
                <a:solidFill>
                  <a:srgbClr val="005479"/>
                </a:solidFill>
                <a:latin typeface="Arial"/>
                <a:cs typeface="Arial"/>
              </a:rPr>
              <a:t>e.g. </a:t>
            </a:r>
            <a:r>
              <a:rPr sz="1500" spc="-5" dirty="0">
                <a:solidFill>
                  <a:srgbClr val="005479"/>
                </a:solidFill>
                <a:latin typeface="Arial"/>
                <a:cs typeface="Arial"/>
              </a:rPr>
              <a:t>write </a:t>
            </a:r>
            <a:r>
              <a:rPr sz="1500" dirty="0">
                <a:solidFill>
                  <a:srgbClr val="005479"/>
                </a:solidFill>
                <a:latin typeface="Arial"/>
                <a:cs typeface="Arial"/>
              </a:rPr>
              <a:t>a sentence using the </a:t>
            </a:r>
            <a:r>
              <a:rPr sz="1500" spc="-5" dirty="0">
                <a:solidFill>
                  <a:srgbClr val="005479"/>
                </a:solidFill>
                <a:latin typeface="Arial"/>
                <a:cs typeface="Arial"/>
              </a:rPr>
              <a:t>words </a:t>
            </a:r>
            <a:r>
              <a:rPr sz="1500" dirty="0">
                <a:solidFill>
                  <a:srgbClr val="005479"/>
                </a:solidFill>
                <a:latin typeface="Arial"/>
                <a:cs typeface="Arial"/>
              </a:rPr>
              <a:t>‘because’ and</a:t>
            </a:r>
            <a:r>
              <a:rPr sz="1500" spc="-204" dirty="0">
                <a:solidFill>
                  <a:srgbClr val="005479"/>
                </a:solidFill>
                <a:latin typeface="Arial"/>
                <a:cs typeface="Arial"/>
              </a:rPr>
              <a:t> </a:t>
            </a:r>
            <a:r>
              <a:rPr sz="1500" dirty="0">
                <a:solidFill>
                  <a:srgbClr val="005479"/>
                </a:solidFill>
                <a:latin typeface="Arial"/>
                <a:cs typeface="Arial"/>
              </a:rPr>
              <a:t>‘destitute’.</a:t>
            </a:r>
            <a:endParaRPr sz="1500" dirty="0">
              <a:latin typeface="Arial"/>
              <a:cs typeface="Arial"/>
            </a:endParaRPr>
          </a:p>
        </p:txBody>
      </p:sp>
      <p:grpSp>
        <p:nvGrpSpPr>
          <p:cNvPr id="5" name="object 5"/>
          <p:cNvGrpSpPr/>
          <p:nvPr/>
        </p:nvGrpSpPr>
        <p:grpSpPr>
          <a:xfrm>
            <a:off x="588338" y="2155570"/>
            <a:ext cx="10946130" cy="2900680"/>
            <a:chOff x="623062" y="2124201"/>
            <a:chExt cx="10946130" cy="2900680"/>
          </a:xfrm>
        </p:grpSpPr>
        <p:sp>
          <p:nvSpPr>
            <p:cNvPr id="6" name="object 6"/>
            <p:cNvSpPr/>
            <p:nvPr/>
          </p:nvSpPr>
          <p:spPr>
            <a:xfrm>
              <a:off x="629412" y="2130551"/>
              <a:ext cx="10933430" cy="2887980"/>
            </a:xfrm>
            <a:custGeom>
              <a:avLst/>
              <a:gdLst/>
              <a:ahLst/>
              <a:cxnLst/>
              <a:rect l="l" t="t" r="r" b="b"/>
              <a:pathLst>
                <a:path w="10933430" h="2887979">
                  <a:moveTo>
                    <a:pt x="10451846" y="0"/>
                  </a:moveTo>
                  <a:lnTo>
                    <a:pt x="481342" y="0"/>
                  </a:lnTo>
                  <a:lnTo>
                    <a:pt x="432128" y="2485"/>
                  </a:lnTo>
                  <a:lnTo>
                    <a:pt x="384335" y="9779"/>
                  </a:lnTo>
                  <a:lnTo>
                    <a:pt x="338206" y="21641"/>
                  </a:lnTo>
                  <a:lnTo>
                    <a:pt x="293983" y="37828"/>
                  </a:lnTo>
                  <a:lnTo>
                    <a:pt x="251906" y="58098"/>
                  </a:lnTo>
                  <a:lnTo>
                    <a:pt x="212220" y="82208"/>
                  </a:lnTo>
                  <a:lnTo>
                    <a:pt x="175164" y="109918"/>
                  </a:lnTo>
                  <a:lnTo>
                    <a:pt x="140982" y="140985"/>
                  </a:lnTo>
                  <a:lnTo>
                    <a:pt x="109915" y="175167"/>
                  </a:lnTo>
                  <a:lnTo>
                    <a:pt x="82206" y="212222"/>
                  </a:lnTo>
                  <a:lnTo>
                    <a:pt x="58095" y="251908"/>
                  </a:lnTo>
                  <a:lnTo>
                    <a:pt x="37826" y="293983"/>
                  </a:lnTo>
                  <a:lnTo>
                    <a:pt x="21640" y="338204"/>
                  </a:lnTo>
                  <a:lnTo>
                    <a:pt x="9779" y="384331"/>
                  </a:lnTo>
                  <a:lnTo>
                    <a:pt x="2485" y="432120"/>
                  </a:lnTo>
                  <a:lnTo>
                    <a:pt x="0" y="481330"/>
                  </a:lnTo>
                  <a:lnTo>
                    <a:pt x="0" y="2406650"/>
                  </a:lnTo>
                  <a:lnTo>
                    <a:pt x="2485" y="2455859"/>
                  </a:lnTo>
                  <a:lnTo>
                    <a:pt x="9779" y="2503648"/>
                  </a:lnTo>
                  <a:lnTo>
                    <a:pt x="21640" y="2549775"/>
                  </a:lnTo>
                  <a:lnTo>
                    <a:pt x="37826" y="2593996"/>
                  </a:lnTo>
                  <a:lnTo>
                    <a:pt x="58095" y="2636071"/>
                  </a:lnTo>
                  <a:lnTo>
                    <a:pt x="82206" y="2675757"/>
                  </a:lnTo>
                  <a:lnTo>
                    <a:pt x="109915" y="2712812"/>
                  </a:lnTo>
                  <a:lnTo>
                    <a:pt x="140982" y="2746994"/>
                  </a:lnTo>
                  <a:lnTo>
                    <a:pt x="175164" y="2778061"/>
                  </a:lnTo>
                  <a:lnTo>
                    <a:pt x="212220" y="2805771"/>
                  </a:lnTo>
                  <a:lnTo>
                    <a:pt x="251906" y="2829881"/>
                  </a:lnTo>
                  <a:lnTo>
                    <a:pt x="293983" y="2850151"/>
                  </a:lnTo>
                  <a:lnTo>
                    <a:pt x="338206" y="2866338"/>
                  </a:lnTo>
                  <a:lnTo>
                    <a:pt x="384335" y="2878200"/>
                  </a:lnTo>
                  <a:lnTo>
                    <a:pt x="432128" y="2885494"/>
                  </a:lnTo>
                  <a:lnTo>
                    <a:pt x="481342" y="2887980"/>
                  </a:lnTo>
                  <a:lnTo>
                    <a:pt x="10451846" y="2887980"/>
                  </a:lnTo>
                  <a:lnTo>
                    <a:pt x="10501055" y="2885494"/>
                  </a:lnTo>
                  <a:lnTo>
                    <a:pt x="10548844" y="2878200"/>
                  </a:lnTo>
                  <a:lnTo>
                    <a:pt x="10594971" y="2866338"/>
                  </a:lnTo>
                  <a:lnTo>
                    <a:pt x="10639192" y="2850151"/>
                  </a:lnTo>
                  <a:lnTo>
                    <a:pt x="10681267" y="2829881"/>
                  </a:lnTo>
                  <a:lnTo>
                    <a:pt x="10720953" y="2805771"/>
                  </a:lnTo>
                  <a:lnTo>
                    <a:pt x="10758008" y="2778061"/>
                  </a:lnTo>
                  <a:lnTo>
                    <a:pt x="10792190" y="2746994"/>
                  </a:lnTo>
                  <a:lnTo>
                    <a:pt x="10823257" y="2712812"/>
                  </a:lnTo>
                  <a:lnTo>
                    <a:pt x="10850967" y="2675757"/>
                  </a:lnTo>
                  <a:lnTo>
                    <a:pt x="10875077" y="2636071"/>
                  </a:lnTo>
                  <a:lnTo>
                    <a:pt x="10895347" y="2593996"/>
                  </a:lnTo>
                  <a:lnTo>
                    <a:pt x="10911534" y="2549775"/>
                  </a:lnTo>
                  <a:lnTo>
                    <a:pt x="10923396" y="2503648"/>
                  </a:lnTo>
                  <a:lnTo>
                    <a:pt x="10930690" y="2455859"/>
                  </a:lnTo>
                  <a:lnTo>
                    <a:pt x="10933176" y="2406650"/>
                  </a:lnTo>
                  <a:lnTo>
                    <a:pt x="10933176" y="481330"/>
                  </a:lnTo>
                  <a:lnTo>
                    <a:pt x="10930690" y="432120"/>
                  </a:lnTo>
                  <a:lnTo>
                    <a:pt x="10923396" y="384331"/>
                  </a:lnTo>
                  <a:lnTo>
                    <a:pt x="10911534" y="338204"/>
                  </a:lnTo>
                  <a:lnTo>
                    <a:pt x="10895347" y="293983"/>
                  </a:lnTo>
                  <a:lnTo>
                    <a:pt x="10875077" y="251908"/>
                  </a:lnTo>
                  <a:lnTo>
                    <a:pt x="10850967" y="212222"/>
                  </a:lnTo>
                  <a:lnTo>
                    <a:pt x="10823257" y="175167"/>
                  </a:lnTo>
                  <a:lnTo>
                    <a:pt x="10792190" y="140985"/>
                  </a:lnTo>
                  <a:lnTo>
                    <a:pt x="10758008" y="109918"/>
                  </a:lnTo>
                  <a:lnTo>
                    <a:pt x="10720953" y="82208"/>
                  </a:lnTo>
                  <a:lnTo>
                    <a:pt x="10681267" y="58098"/>
                  </a:lnTo>
                  <a:lnTo>
                    <a:pt x="10639192" y="37828"/>
                  </a:lnTo>
                  <a:lnTo>
                    <a:pt x="10594971" y="21641"/>
                  </a:lnTo>
                  <a:lnTo>
                    <a:pt x="10548844" y="9779"/>
                  </a:lnTo>
                  <a:lnTo>
                    <a:pt x="10501055" y="2485"/>
                  </a:lnTo>
                  <a:lnTo>
                    <a:pt x="10451846" y="0"/>
                  </a:lnTo>
                  <a:close/>
                </a:path>
              </a:pathLst>
            </a:custGeom>
            <a:solidFill>
              <a:srgbClr val="FFFFFF"/>
            </a:solidFill>
          </p:spPr>
          <p:txBody>
            <a:bodyPr wrap="square" lIns="0" tIns="0" rIns="0" bIns="0" rtlCol="0"/>
            <a:lstStyle/>
            <a:p>
              <a:endParaRPr/>
            </a:p>
          </p:txBody>
        </p:sp>
        <p:sp>
          <p:nvSpPr>
            <p:cNvPr id="7" name="object 7"/>
            <p:cNvSpPr/>
            <p:nvPr/>
          </p:nvSpPr>
          <p:spPr>
            <a:xfrm>
              <a:off x="629412" y="2130551"/>
              <a:ext cx="10933430" cy="2887980"/>
            </a:xfrm>
            <a:custGeom>
              <a:avLst/>
              <a:gdLst/>
              <a:ahLst/>
              <a:cxnLst/>
              <a:rect l="l" t="t" r="r" b="b"/>
              <a:pathLst>
                <a:path w="10933430" h="2887979">
                  <a:moveTo>
                    <a:pt x="0" y="481330"/>
                  </a:moveTo>
                  <a:lnTo>
                    <a:pt x="2485" y="432120"/>
                  </a:lnTo>
                  <a:lnTo>
                    <a:pt x="9779" y="384331"/>
                  </a:lnTo>
                  <a:lnTo>
                    <a:pt x="21640" y="338204"/>
                  </a:lnTo>
                  <a:lnTo>
                    <a:pt x="37826" y="293983"/>
                  </a:lnTo>
                  <a:lnTo>
                    <a:pt x="58095" y="251908"/>
                  </a:lnTo>
                  <a:lnTo>
                    <a:pt x="82206" y="212222"/>
                  </a:lnTo>
                  <a:lnTo>
                    <a:pt x="109915" y="175167"/>
                  </a:lnTo>
                  <a:lnTo>
                    <a:pt x="140982" y="140985"/>
                  </a:lnTo>
                  <a:lnTo>
                    <a:pt x="175164" y="109918"/>
                  </a:lnTo>
                  <a:lnTo>
                    <a:pt x="212220" y="82208"/>
                  </a:lnTo>
                  <a:lnTo>
                    <a:pt x="251906" y="58098"/>
                  </a:lnTo>
                  <a:lnTo>
                    <a:pt x="293983" y="37828"/>
                  </a:lnTo>
                  <a:lnTo>
                    <a:pt x="338206" y="21641"/>
                  </a:lnTo>
                  <a:lnTo>
                    <a:pt x="384335" y="9779"/>
                  </a:lnTo>
                  <a:lnTo>
                    <a:pt x="432128" y="2485"/>
                  </a:lnTo>
                  <a:lnTo>
                    <a:pt x="481342" y="0"/>
                  </a:lnTo>
                  <a:lnTo>
                    <a:pt x="10451846" y="0"/>
                  </a:lnTo>
                  <a:lnTo>
                    <a:pt x="10501055" y="2485"/>
                  </a:lnTo>
                  <a:lnTo>
                    <a:pt x="10548844" y="9779"/>
                  </a:lnTo>
                  <a:lnTo>
                    <a:pt x="10594971" y="21641"/>
                  </a:lnTo>
                  <a:lnTo>
                    <a:pt x="10639192" y="37828"/>
                  </a:lnTo>
                  <a:lnTo>
                    <a:pt x="10681267" y="58098"/>
                  </a:lnTo>
                  <a:lnTo>
                    <a:pt x="10720953" y="82208"/>
                  </a:lnTo>
                  <a:lnTo>
                    <a:pt x="10758008" y="109918"/>
                  </a:lnTo>
                  <a:lnTo>
                    <a:pt x="10792190" y="140985"/>
                  </a:lnTo>
                  <a:lnTo>
                    <a:pt x="10823257" y="175167"/>
                  </a:lnTo>
                  <a:lnTo>
                    <a:pt x="10850967" y="212222"/>
                  </a:lnTo>
                  <a:lnTo>
                    <a:pt x="10875077" y="251908"/>
                  </a:lnTo>
                  <a:lnTo>
                    <a:pt x="10895347" y="293983"/>
                  </a:lnTo>
                  <a:lnTo>
                    <a:pt x="10911534" y="338204"/>
                  </a:lnTo>
                  <a:lnTo>
                    <a:pt x="10923396" y="384331"/>
                  </a:lnTo>
                  <a:lnTo>
                    <a:pt x="10930690" y="432120"/>
                  </a:lnTo>
                  <a:lnTo>
                    <a:pt x="10933176" y="481330"/>
                  </a:lnTo>
                  <a:lnTo>
                    <a:pt x="10933176" y="2406650"/>
                  </a:lnTo>
                  <a:lnTo>
                    <a:pt x="10930690" y="2455859"/>
                  </a:lnTo>
                  <a:lnTo>
                    <a:pt x="10923396" y="2503648"/>
                  </a:lnTo>
                  <a:lnTo>
                    <a:pt x="10911534" y="2549775"/>
                  </a:lnTo>
                  <a:lnTo>
                    <a:pt x="10895347" y="2593996"/>
                  </a:lnTo>
                  <a:lnTo>
                    <a:pt x="10875077" y="2636071"/>
                  </a:lnTo>
                  <a:lnTo>
                    <a:pt x="10850967" y="2675757"/>
                  </a:lnTo>
                  <a:lnTo>
                    <a:pt x="10823257" y="2712812"/>
                  </a:lnTo>
                  <a:lnTo>
                    <a:pt x="10792190" y="2746994"/>
                  </a:lnTo>
                  <a:lnTo>
                    <a:pt x="10758008" y="2778061"/>
                  </a:lnTo>
                  <a:lnTo>
                    <a:pt x="10720953" y="2805771"/>
                  </a:lnTo>
                  <a:lnTo>
                    <a:pt x="10681267" y="2829881"/>
                  </a:lnTo>
                  <a:lnTo>
                    <a:pt x="10639192" y="2850151"/>
                  </a:lnTo>
                  <a:lnTo>
                    <a:pt x="10594971" y="2866338"/>
                  </a:lnTo>
                  <a:lnTo>
                    <a:pt x="10548844" y="2878200"/>
                  </a:lnTo>
                  <a:lnTo>
                    <a:pt x="10501055" y="2885494"/>
                  </a:lnTo>
                  <a:lnTo>
                    <a:pt x="10451846" y="2887980"/>
                  </a:lnTo>
                  <a:lnTo>
                    <a:pt x="481342" y="2887980"/>
                  </a:lnTo>
                  <a:lnTo>
                    <a:pt x="432128" y="2885494"/>
                  </a:lnTo>
                  <a:lnTo>
                    <a:pt x="384335" y="2878200"/>
                  </a:lnTo>
                  <a:lnTo>
                    <a:pt x="338206" y="2866338"/>
                  </a:lnTo>
                  <a:lnTo>
                    <a:pt x="293983" y="2850151"/>
                  </a:lnTo>
                  <a:lnTo>
                    <a:pt x="251906" y="2829881"/>
                  </a:lnTo>
                  <a:lnTo>
                    <a:pt x="212220" y="2805771"/>
                  </a:lnTo>
                  <a:lnTo>
                    <a:pt x="175164" y="2778061"/>
                  </a:lnTo>
                  <a:lnTo>
                    <a:pt x="140982" y="2746994"/>
                  </a:lnTo>
                  <a:lnTo>
                    <a:pt x="109915" y="2712812"/>
                  </a:lnTo>
                  <a:lnTo>
                    <a:pt x="82206" y="2675757"/>
                  </a:lnTo>
                  <a:lnTo>
                    <a:pt x="58095" y="2636071"/>
                  </a:lnTo>
                  <a:lnTo>
                    <a:pt x="37826" y="2593996"/>
                  </a:lnTo>
                  <a:lnTo>
                    <a:pt x="21640" y="2549775"/>
                  </a:lnTo>
                  <a:lnTo>
                    <a:pt x="9779" y="2503648"/>
                  </a:lnTo>
                  <a:lnTo>
                    <a:pt x="2485" y="2455859"/>
                  </a:lnTo>
                  <a:lnTo>
                    <a:pt x="0" y="2406650"/>
                  </a:lnTo>
                  <a:lnTo>
                    <a:pt x="0" y="481330"/>
                  </a:lnTo>
                  <a:close/>
                </a:path>
              </a:pathLst>
            </a:custGeom>
            <a:ln w="12700">
              <a:solidFill>
                <a:srgbClr val="929B00"/>
              </a:solidFill>
            </a:ln>
          </p:spPr>
          <p:txBody>
            <a:bodyPr wrap="square" lIns="0" tIns="0" rIns="0" bIns="0" rtlCol="0"/>
            <a:lstStyle/>
            <a:p>
              <a:endParaRPr/>
            </a:p>
          </p:txBody>
        </p:sp>
        <p:sp>
          <p:nvSpPr>
            <p:cNvPr id="8" name="object 8"/>
            <p:cNvSpPr/>
            <p:nvPr/>
          </p:nvSpPr>
          <p:spPr>
            <a:xfrm>
              <a:off x="8607552" y="2319527"/>
              <a:ext cx="2543810" cy="940435"/>
            </a:xfrm>
            <a:custGeom>
              <a:avLst/>
              <a:gdLst/>
              <a:ahLst/>
              <a:cxnLst/>
              <a:rect l="l" t="t" r="r" b="b"/>
              <a:pathLst>
                <a:path w="2543809" h="940435">
                  <a:moveTo>
                    <a:pt x="2386838" y="0"/>
                  </a:moveTo>
                  <a:lnTo>
                    <a:pt x="156718" y="0"/>
                  </a:lnTo>
                  <a:lnTo>
                    <a:pt x="107159" y="7983"/>
                  </a:lnTo>
                  <a:lnTo>
                    <a:pt x="64136" y="30219"/>
                  </a:lnTo>
                  <a:lnTo>
                    <a:pt x="30219" y="64136"/>
                  </a:lnTo>
                  <a:lnTo>
                    <a:pt x="7983" y="107159"/>
                  </a:lnTo>
                  <a:lnTo>
                    <a:pt x="0" y="156718"/>
                  </a:lnTo>
                  <a:lnTo>
                    <a:pt x="0" y="783589"/>
                  </a:lnTo>
                  <a:lnTo>
                    <a:pt x="7983" y="833148"/>
                  </a:lnTo>
                  <a:lnTo>
                    <a:pt x="30219" y="876171"/>
                  </a:lnTo>
                  <a:lnTo>
                    <a:pt x="64136" y="910088"/>
                  </a:lnTo>
                  <a:lnTo>
                    <a:pt x="107159" y="932324"/>
                  </a:lnTo>
                  <a:lnTo>
                    <a:pt x="156718" y="940308"/>
                  </a:lnTo>
                  <a:lnTo>
                    <a:pt x="2386838" y="940308"/>
                  </a:lnTo>
                  <a:lnTo>
                    <a:pt x="2436396" y="932324"/>
                  </a:lnTo>
                  <a:lnTo>
                    <a:pt x="2479419" y="910088"/>
                  </a:lnTo>
                  <a:lnTo>
                    <a:pt x="2513336" y="876171"/>
                  </a:lnTo>
                  <a:lnTo>
                    <a:pt x="2535572" y="833148"/>
                  </a:lnTo>
                  <a:lnTo>
                    <a:pt x="2543555" y="783589"/>
                  </a:lnTo>
                  <a:lnTo>
                    <a:pt x="2543555" y="156718"/>
                  </a:lnTo>
                  <a:lnTo>
                    <a:pt x="2535572" y="107159"/>
                  </a:lnTo>
                  <a:lnTo>
                    <a:pt x="2513336" y="64136"/>
                  </a:lnTo>
                  <a:lnTo>
                    <a:pt x="2479419" y="30219"/>
                  </a:lnTo>
                  <a:lnTo>
                    <a:pt x="2436396" y="7983"/>
                  </a:lnTo>
                  <a:lnTo>
                    <a:pt x="2386838" y="0"/>
                  </a:lnTo>
                  <a:close/>
                </a:path>
              </a:pathLst>
            </a:custGeom>
            <a:solidFill>
              <a:srgbClr val="C7D200"/>
            </a:solidFill>
          </p:spPr>
          <p:txBody>
            <a:bodyPr wrap="square" lIns="0" tIns="0" rIns="0" bIns="0" rtlCol="0"/>
            <a:lstStyle/>
            <a:p>
              <a:endParaRPr/>
            </a:p>
          </p:txBody>
        </p:sp>
        <p:sp>
          <p:nvSpPr>
            <p:cNvPr id="9" name="object 9"/>
            <p:cNvSpPr/>
            <p:nvPr/>
          </p:nvSpPr>
          <p:spPr>
            <a:xfrm>
              <a:off x="8607552" y="2319527"/>
              <a:ext cx="2543810" cy="940435"/>
            </a:xfrm>
            <a:custGeom>
              <a:avLst/>
              <a:gdLst/>
              <a:ahLst/>
              <a:cxnLst/>
              <a:rect l="l" t="t" r="r" b="b"/>
              <a:pathLst>
                <a:path w="2543809" h="940435">
                  <a:moveTo>
                    <a:pt x="0" y="156718"/>
                  </a:moveTo>
                  <a:lnTo>
                    <a:pt x="7983" y="107159"/>
                  </a:lnTo>
                  <a:lnTo>
                    <a:pt x="30219" y="64136"/>
                  </a:lnTo>
                  <a:lnTo>
                    <a:pt x="64136" y="30219"/>
                  </a:lnTo>
                  <a:lnTo>
                    <a:pt x="107159" y="7983"/>
                  </a:lnTo>
                  <a:lnTo>
                    <a:pt x="156718" y="0"/>
                  </a:lnTo>
                  <a:lnTo>
                    <a:pt x="2386838" y="0"/>
                  </a:lnTo>
                  <a:lnTo>
                    <a:pt x="2436396" y="7983"/>
                  </a:lnTo>
                  <a:lnTo>
                    <a:pt x="2479419" y="30219"/>
                  </a:lnTo>
                  <a:lnTo>
                    <a:pt x="2513336" y="64136"/>
                  </a:lnTo>
                  <a:lnTo>
                    <a:pt x="2535572" y="107159"/>
                  </a:lnTo>
                  <a:lnTo>
                    <a:pt x="2543555" y="156718"/>
                  </a:lnTo>
                  <a:lnTo>
                    <a:pt x="2543555" y="783589"/>
                  </a:lnTo>
                  <a:lnTo>
                    <a:pt x="2535572" y="833148"/>
                  </a:lnTo>
                  <a:lnTo>
                    <a:pt x="2513336" y="876171"/>
                  </a:lnTo>
                  <a:lnTo>
                    <a:pt x="2479419" y="910088"/>
                  </a:lnTo>
                  <a:lnTo>
                    <a:pt x="2436396" y="932324"/>
                  </a:lnTo>
                  <a:lnTo>
                    <a:pt x="2386838" y="940308"/>
                  </a:lnTo>
                  <a:lnTo>
                    <a:pt x="156718" y="940308"/>
                  </a:lnTo>
                  <a:lnTo>
                    <a:pt x="107159" y="932324"/>
                  </a:lnTo>
                  <a:lnTo>
                    <a:pt x="64136" y="910088"/>
                  </a:lnTo>
                  <a:lnTo>
                    <a:pt x="30219" y="876171"/>
                  </a:lnTo>
                  <a:lnTo>
                    <a:pt x="7983" y="833148"/>
                  </a:lnTo>
                  <a:lnTo>
                    <a:pt x="0" y="783589"/>
                  </a:lnTo>
                  <a:lnTo>
                    <a:pt x="0" y="156718"/>
                  </a:lnTo>
                  <a:close/>
                </a:path>
              </a:pathLst>
            </a:custGeom>
            <a:ln w="12700">
              <a:solidFill>
                <a:srgbClr val="929B00"/>
              </a:solidFill>
            </a:ln>
          </p:spPr>
          <p:txBody>
            <a:bodyPr wrap="square" lIns="0" tIns="0" rIns="0" bIns="0" rtlCol="0"/>
            <a:lstStyle/>
            <a:p>
              <a:endParaRPr/>
            </a:p>
          </p:txBody>
        </p:sp>
      </p:grpSp>
      <p:sp>
        <p:nvSpPr>
          <p:cNvPr id="10" name="object 10"/>
          <p:cNvSpPr txBox="1"/>
          <p:nvPr/>
        </p:nvSpPr>
        <p:spPr>
          <a:xfrm>
            <a:off x="9026143" y="2507995"/>
            <a:ext cx="1708150" cy="513715"/>
          </a:xfrm>
          <a:prstGeom prst="rect">
            <a:avLst/>
          </a:prstGeom>
        </p:spPr>
        <p:txBody>
          <a:bodyPr vert="horz" wrap="square" lIns="0" tIns="13335" rIns="0" bIns="0" rtlCol="0">
            <a:spAutoFit/>
          </a:bodyPr>
          <a:lstStyle/>
          <a:p>
            <a:pPr marL="12700">
              <a:lnSpc>
                <a:spcPct val="100000"/>
              </a:lnSpc>
              <a:spcBef>
                <a:spcPts val="105"/>
              </a:spcBef>
            </a:pPr>
            <a:r>
              <a:rPr sz="3200" b="1" spc="-155" dirty="0">
                <a:solidFill>
                  <a:srgbClr val="005479"/>
                </a:solidFill>
                <a:latin typeface="Arial"/>
                <a:cs typeface="Arial"/>
              </a:rPr>
              <a:t>Definition</a:t>
            </a:r>
            <a:endParaRPr sz="3200">
              <a:latin typeface="Arial"/>
              <a:cs typeface="Arial"/>
            </a:endParaRPr>
          </a:p>
        </p:txBody>
      </p:sp>
      <p:grpSp>
        <p:nvGrpSpPr>
          <p:cNvPr id="11" name="object 11"/>
          <p:cNvGrpSpPr/>
          <p:nvPr/>
        </p:nvGrpSpPr>
        <p:grpSpPr>
          <a:xfrm>
            <a:off x="763269" y="3549141"/>
            <a:ext cx="2557780" cy="955040"/>
            <a:chOff x="763269" y="3549141"/>
            <a:chExt cx="2557780" cy="955040"/>
          </a:xfrm>
        </p:grpSpPr>
        <p:sp>
          <p:nvSpPr>
            <p:cNvPr id="12" name="object 12"/>
            <p:cNvSpPr/>
            <p:nvPr/>
          </p:nvSpPr>
          <p:spPr>
            <a:xfrm>
              <a:off x="769619" y="3555491"/>
              <a:ext cx="2545080" cy="942340"/>
            </a:xfrm>
            <a:custGeom>
              <a:avLst/>
              <a:gdLst/>
              <a:ahLst/>
              <a:cxnLst/>
              <a:rect l="l" t="t" r="r" b="b"/>
              <a:pathLst>
                <a:path w="2545079" h="942339">
                  <a:moveTo>
                    <a:pt x="2388108" y="0"/>
                  </a:moveTo>
                  <a:lnTo>
                    <a:pt x="156971" y="0"/>
                  </a:lnTo>
                  <a:lnTo>
                    <a:pt x="107357" y="7997"/>
                  </a:lnTo>
                  <a:lnTo>
                    <a:pt x="64267" y="30272"/>
                  </a:lnTo>
                  <a:lnTo>
                    <a:pt x="30287" y="64245"/>
                  </a:lnTo>
                  <a:lnTo>
                    <a:pt x="8002" y="107338"/>
                  </a:lnTo>
                  <a:lnTo>
                    <a:pt x="0" y="156972"/>
                  </a:lnTo>
                  <a:lnTo>
                    <a:pt x="0" y="784860"/>
                  </a:lnTo>
                  <a:lnTo>
                    <a:pt x="8002" y="834493"/>
                  </a:lnTo>
                  <a:lnTo>
                    <a:pt x="30287" y="877586"/>
                  </a:lnTo>
                  <a:lnTo>
                    <a:pt x="64267" y="911559"/>
                  </a:lnTo>
                  <a:lnTo>
                    <a:pt x="107357" y="933834"/>
                  </a:lnTo>
                  <a:lnTo>
                    <a:pt x="156971" y="941832"/>
                  </a:lnTo>
                  <a:lnTo>
                    <a:pt x="2388108" y="941832"/>
                  </a:lnTo>
                  <a:lnTo>
                    <a:pt x="2437741" y="933834"/>
                  </a:lnTo>
                  <a:lnTo>
                    <a:pt x="2480834" y="911559"/>
                  </a:lnTo>
                  <a:lnTo>
                    <a:pt x="2514807" y="877586"/>
                  </a:lnTo>
                  <a:lnTo>
                    <a:pt x="2537082" y="834493"/>
                  </a:lnTo>
                  <a:lnTo>
                    <a:pt x="2545080" y="784860"/>
                  </a:lnTo>
                  <a:lnTo>
                    <a:pt x="2545080" y="156972"/>
                  </a:lnTo>
                  <a:lnTo>
                    <a:pt x="2537082" y="107338"/>
                  </a:lnTo>
                  <a:lnTo>
                    <a:pt x="2514807" y="64245"/>
                  </a:lnTo>
                  <a:lnTo>
                    <a:pt x="2480834" y="30272"/>
                  </a:lnTo>
                  <a:lnTo>
                    <a:pt x="2437741" y="7997"/>
                  </a:lnTo>
                  <a:lnTo>
                    <a:pt x="2388108" y="0"/>
                  </a:lnTo>
                  <a:close/>
                </a:path>
              </a:pathLst>
            </a:custGeom>
            <a:solidFill>
              <a:srgbClr val="C7D200"/>
            </a:solidFill>
          </p:spPr>
          <p:txBody>
            <a:bodyPr wrap="square" lIns="0" tIns="0" rIns="0" bIns="0" rtlCol="0"/>
            <a:lstStyle/>
            <a:p>
              <a:endParaRPr/>
            </a:p>
          </p:txBody>
        </p:sp>
        <p:sp>
          <p:nvSpPr>
            <p:cNvPr id="13" name="object 13"/>
            <p:cNvSpPr/>
            <p:nvPr/>
          </p:nvSpPr>
          <p:spPr>
            <a:xfrm>
              <a:off x="769619" y="3555491"/>
              <a:ext cx="2545080" cy="942340"/>
            </a:xfrm>
            <a:custGeom>
              <a:avLst/>
              <a:gdLst/>
              <a:ahLst/>
              <a:cxnLst/>
              <a:rect l="l" t="t" r="r" b="b"/>
              <a:pathLst>
                <a:path w="2545079" h="942339">
                  <a:moveTo>
                    <a:pt x="0" y="156972"/>
                  </a:moveTo>
                  <a:lnTo>
                    <a:pt x="8002" y="107338"/>
                  </a:lnTo>
                  <a:lnTo>
                    <a:pt x="30287" y="64245"/>
                  </a:lnTo>
                  <a:lnTo>
                    <a:pt x="64267" y="30272"/>
                  </a:lnTo>
                  <a:lnTo>
                    <a:pt x="107357" y="7997"/>
                  </a:lnTo>
                  <a:lnTo>
                    <a:pt x="156971" y="0"/>
                  </a:lnTo>
                  <a:lnTo>
                    <a:pt x="2388108" y="0"/>
                  </a:lnTo>
                  <a:lnTo>
                    <a:pt x="2437741" y="7997"/>
                  </a:lnTo>
                  <a:lnTo>
                    <a:pt x="2480834" y="30272"/>
                  </a:lnTo>
                  <a:lnTo>
                    <a:pt x="2514807" y="64245"/>
                  </a:lnTo>
                  <a:lnTo>
                    <a:pt x="2537082" y="107338"/>
                  </a:lnTo>
                  <a:lnTo>
                    <a:pt x="2545080" y="156972"/>
                  </a:lnTo>
                  <a:lnTo>
                    <a:pt x="2545080" y="784860"/>
                  </a:lnTo>
                  <a:lnTo>
                    <a:pt x="2537082" y="834493"/>
                  </a:lnTo>
                  <a:lnTo>
                    <a:pt x="2514807" y="877586"/>
                  </a:lnTo>
                  <a:lnTo>
                    <a:pt x="2480834" y="911559"/>
                  </a:lnTo>
                  <a:lnTo>
                    <a:pt x="2437741" y="933834"/>
                  </a:lnTo>
                  <a:lnTo>
                    <a:pt x="2388108" y="941832"/>
                  </a:lnTo>
                  <a:lnTo>
                    <a:pt x="156971" y="941832"/>
                  </a:lnTo>
                  <a:lnTo>
                    <a:pt x="107357" y="933834"/>
                  </a:lnTo>
                  <a:lnTo>
                    <a:pt x="64267" y="911559"/>
                  </a:lnTo>
                  <a:lnTo>
                    <a:pt x="30287" y="877586"/>
                  </a:lnTo>
                  <a:lnTo>
                    <a:pt x="8002" y="834493"/>
                  </a:lnTo>
                  <a:lnTo>
                    <a:pt x="0" y="784860"/>
                  </a:lnTo>
                  <a:lnTo>
                    <a:pt x="0" y="156972"/>
                  </a:lnTo>
                  <a:close/>
                </a:path>
              </a:pathLst>
            </a:custGeom>
            <a:ln w="12700">
              <a:solidFill>
                <a:srgbClr val="929B00"/>
              </a:solidFill>
            </a:ln>
          </p:spPr>
          <p:txBody>
            <a:bodyPr wrap="square" lIns="0" tIns="0" rIns="0" bIns="0" rtlCol="0"/>
            <a:lstStyle/>
            <a:p>
              <a:endParaRPr/>
            </a:p>
          </p:txBody>
        </p:sp>
      </p:grpSp>
      <p:sp>
        <p:nvSpPr>
          <p:cNvPr id="14" name="object 14"/>
          <p:cNvSpPr txBox="1"/>
          <p:nvPr/>
        </p:nvSpPr>
        <p:spPr>
          <a:xfrm>
            <a:off x="1188211" y="3745229"/>
            <a:ext cx="1708150" cy="513715"/>
          </a:xfrm>
          <a:prstGeom prst="rect">
            <a:avLst/>
          </a:prstGeom>
        </p:spPr>
        <p:txBody>
          <a:bodyPr vert="horz" wrap="square" lIns="0" tIns="12700" rIns="0" bIns="0" rtlCol="0">
            <a:spAutoFit/>
          </a:bodyPr>
          <a:lstStyle/>
          <a:p>
            <a:pPr marL="12700">
              <a:lnSpc>
                <a:spcPct val="100000"/>
              </a:lnSpc>
              <a:spcBef>
                <a:spcPts val="100"/>
              </a:spcBef>
            </a:pPr>
            <a:r>
              <a:rPr sz="3200" b="1" spc="-155" dirty="0">
                <a:solidFill>
                  <a:srgbClr val="005479"/>
                </a:solidFill>
                <a:latin typeface="Arial"/>
                <a:cs typeface="Arial"/>
              </a:rPr>
              <a:t>Definition</a:t>
            </a:r>
            <a:endParaRPr sz="3200">
              <a:latin typeface="Arial"/>
              <a:cs typeface="Arial"/>
            </a:endParaRPr>
          </a:p>
        </p:txBody>
      </p:sp>
      <p:grpSp>
        <p:nvGrpSpPr>
          <p:cNvPr id="15" name="object 15"/>
          <p:cNvGrpSpPr/>
          <p:nvPr/>
        </p:nvGrpSpPr>
        <p:grpSpPr>
          <a:xfrm>
            <a:off x="825753" y="2540254"/>
            <a:ext cx="7613015" cy="452120"/>
            <a:chOff x="825753" y="2540254"/>
            <a:chExt cx="7613015" cy="452120"/>
          </a:xfrm>
        </p:grpSpPr>
        <p:sp>
          <p:nvSpPr>
            <p:cNvPr id="16" name="object 16"/>
            <p:cNvSpPr/>
            <p:nvPr/>
          </p:nvSpPr>
          <p:spPr>
            <a:xfrm>
              <a:off x="832103" y="2546604"/>
              <a:ext cx="7600315" cy="439420"/>
            </a:xfrm>
            <a:custGeom>
              <a:avLst/>
              <a:gdLst/>
              <a:ahLst/>
              <a:cxnLst/>
              <a:rect l="l" t="t" r="r" b="b"/>
              <a:pathLst>
                <a:path w="7600315" h="439419">
                  <a:moveTo>
                    <a:pt x="7380732" y="0"/>
                  </a:moveTo>
                  <a:lnTo>
                    <a:pt x="7380732" y="109728"/>
                  </a:lnTo>
                  <a:lnTo>
                    <a:pt x="0" y="109728"/>
                  </a:lnTo>
                  <a:lnTo>
                    <a:pt x="0" y="329184"/>
                  </a:lnTo>
                  <a:lnTo>
                    <a:pt x="7380732" y="329184"/>
                  </a:lnTo>
                  <a:lnTo>
                    <a:pt x="7380732" y="438912"/>
                  </a:lnTo>
                  <a:lnTo>
                    <a:pt x="7600188" y="219456"/>
                  </a:lnTo>
                  <a:lnTo>
                    <a:pt x="7380732" y="0"/>
                  </a:lnTo>
                  <a:close/>
                </a:path>
              </a:pathLst>
            </a:custGeom>
            <a:solidFill>
              <a:srgbClr val="C7D200"/>
            </a:solidFill>
          </p:spPr>
          <p:txBody>
            <a:bodyPr wrap="square" lIns="0" tIns="0" rIns="0" bIns="0" rtlCol="0"/>
            <a:lstStyle/>
            <a:p>
              <a:endParaRPr/>
            </a:p>
          </p:txBody>
        </p:sp>
        <p:sp>
          <p:nvSpPr>
            <p:cNvPr id="17" name="object 17"/>
            <p:cNvSpPr/>
            <p:nvPr/>
          </p:nvSpPr>
          <p:spPr>
            <a:xfrm>
              <a:off x="832103" y="2546604"/>
              <a:ext cx="7600315" cy="439420"/>
            </a:xfrm>
            <a:custGeom>
              <a:avLst/>
              <a:gdLst/>
              <a:ahLst/>
              <a:cxnLst/>
              <a:rect l="l" t="t" r="r" b="b"/>
              <a:pathLst>
                <a:path w="7600315" h="439419">
                  <a:moveTo>
                    <a:pt x="0" y="109728"/>
                  </a:moveTo>
                  <a:lnTo>
                    <a:pt x="7380732" y="109728"/>
                  </a:lnTo>
                  <a:lnTo>
                    <a:pt x="7380732" y="0"/>
                  </a:lnTo>
                  <a:lnTo>
                    <a:pt x="7600188" y="219456"/>
                  </a:lnTo>
                  <a:lnTo>
                    <a:pt x="7380732" y="438912"/>
                  </a:lnTo>
                  <a:lnTo>
                    <a:pt x="7380732" y="329184"/>
                  </a:lnTo>
                  <a:lnTo>
                    <a:pt x="0" y="329184"/>
                  </a:lnTo>
                  <a:lnTo>
                    <a:pt x="0" y="109728"/>
                  </a:lnTo>
                  <a:close/>
                </a:path>
              </a:pathLst>
            </a:custGeom>
            <a:ln w="12699">
              <a:solidFill>
                <a:srgbClr val="929B00"/>
              </a:solidFill>
            </a:ln>
          </p:spPr>
          <p:txBody>
            <a:bodyPr wrap="square" lIns="0" tIns="0" rIns="0" bIns="0" rtlCol="0"/>
            <a:lstStyle/>
            <a:p>
              <a:endParaRPr/>
            </a:p>
          </p:txBody>
        </p:sp>
      </p:grpSp>
      <p:sp>
        <p:nvSpPr>
          <p:cNvPr id="18" name="object 18"/>
          <p:cNvSpPr txBox="1"/>
          <p:nvPr/>
        </p:nvSpPr>
        <p:spPr>
          <a:xfrm>
            <a:off x="3239770" y="2214179"/>
            <a:ext cx="2601595" cy="687705"/>
          </a:xfrm>
          <a:prstGeom prst="rect">
            <a:avLst/>
          </a:prstGeom>
        </p:spPr>
        <p:txBody>
          <a:bodyPr vert="horz" wrap="square" lIns="0" tIns="69215" rIns="0" bIns="0" rtlCol="0">
            <a:spAutoFit/>
          </a:bodyPr>
          <a:lstStyle/>
          <a:p>
            <a:pPr marL="12700">
              <a:lnSpc>
                <a:spcPct val="100000"/>
              </a:lnSpc>
              <a:spcBef>
                <a:spcPts val="545"/>
              </a:spcBef>
            </a:pPr>
            <a:r>
              <a:rPr sz="1800" spc="-55" dirty="0">
                <a:solidFill>
                  <a:srgbClr val="005479"/>
                </a:solidFill>
                <a:latin typeface="Arial"/>
                <a:cs typeface="Arial"/>
              </a:rPr>
              <a:t>What </a:t>
            </a:r>
            <a:r>
              <a:rPr sz="1800" spc="-105" dirty="0">
                <a:solidFill>
                  <a:srgbClr val="005479"/>
                </a:solidFill>
                <a:latin typeface="Arial"/>
                <a:cs typeface="Arial"/>
              </a:rPr>
              <a:t>does </a:t>
            </a:r>
            <a:r>
              <a:rPr sz="1800" spc="-30" dirty="0">
                <a:solidFill>
                  <a:srgbClr val="005479"/>
                </a:solidFill>
                <a:latin typeface="Arial"/>
                <a:cs typeface="Arial"/>
              </a:rPr>
              <a:t>destitute</a:t>
            </a:r>
            <a:r>
              <a:rPr sz="1800" spc="-175" dirty="0">
                <a:solidFill>
                  <a:srgbClr val="005479"/>
                </a:solidFill>
                <a:latin typeface="Arial"/>
                <a:cs typeface="Arial"/>
              </a:rPr>
              <a:t> </a:t>
            </a:r>
            <a:r>
              <a:rPr sz="1800" spc="-105" dirty="0">
                <a:solidFill>
                  <a:srgbClr val="005479"/>
                </a:solidFill>
                <a:latin typeface="Arial"/>
                <a:cs typeface="Arial"/>
              </a:rPr>
              <a:t>mean?</a:t>
            </a:r>
            <a:endParaRPr sz="1800">
              <a:latin typeface="Arial"/>
              <a:cs typeface="Arial"/>
            </a:endParaRPr>
          </a:p>
          <a:p>
            <a:pPr marL="668020">
              <a:lnSpc>
                <a:spcPct val="100000"/>
              </a:lnSpc>
              <a:spcBef>
                <a:spcPts val="445"/>
              </a:spcBef>
            </a:pPr>
            <a:r>
              <a:rPr sz="1800" b="1" spc="-150" dirty="0">
                <a:solidFill>
                  <a:srgbClr val="005479"/>
                </a:solidFill>
                <a:latin typeface="Arial"/>
                <a:cs typeface="Arial"/>
              </a:rPr>
              <a:t>Learning</a:t>
            </a:r>
            <a:r>
              <a:rPr sz="1800" b="1" spc="-130" dirty="0">
                <a:solidFill>
                  <a:srgbClr val="005479"/>
                </a:solidFill>
                <a:latin typeface="Arial"/>
                <a:cs typeface="Arial"/>
              </a:rPr>
              <a:t> Time</a:t>
            </a:r>
            <a:endParaRPr sz="1800">
              <a:latin typeface="Arial"/>
              <a:cs typeface="Arial"/>
            </a:endParaRPr>
          </a:p>
        </p:txBody>
      </p:sp>
      <p:grpSp>
        <p:nvGrpSpPr>
          <p:cNvPr id="19" name="object 19"/>
          <p:cNvGrpSpPr/>
          <p:nvPr/>
        </p:nvGrpSpPr>
        <p:grpSpPr>
          <a:xfrm>
            <a:off x="3632961" y="3997197"/>
            <a:ext cx="7611745" cy="452120"/>
            <a:chOff x="3632961" y="3997197"/>
            <a:chExt cx="7611745" cy="452120"/>
          </a:xfrm>
        </p:grpSpPr>
        <p:sp>
          <p:nvSpPr>
            <p:cNvPr id="20" name="object 20"/>
            <p:cNvSpPr/>
            <p:nvPr/>
          </p:nvSpPr>
          <p:spPr>
            <a:xfrm>
              <a:off x="3639311" y="4003547"/>
              <a:ext cx="7599045" cy="439420"/>
            </a:xfrm>
            <a:custGeom>
              <a:avLst/>
              <a:gdLst/>
              <a:ahLst/>
              <a:cxnLst/>
              <a:rect l="l" t="t" r="r" b="b"/>
              <a:pathLst>
                <a:path w="7599045" h="439420">
                  <a:moveTo>
                    <a:pt x="7379208" y="0"/>
                  </a:moveTo>
                  <a:lnTo>
                    <a:pt x="7379208" y="109727"/>
                  </a:lnTo>
                  <a:lnTo>
                    <a:pt x="0" y="109727"/>
                  </a:lnTo>
                  <a:lnTo>
                    <a:pt x="0" y="329183"/>
                  </a:lnTo>
                  <a:lnTo>
                    <a:pt x="7379208" y="329183"/>
                  </a:lnTo>
                  <a:lnTo>
                    <a:pt x="7379208" y="438912"/>
                  </a:lnTo>
                  <a:lnTo>
                    <a:pt x="7598663" y="219456"/>
                  </a:lnTo>
                  <a:lnTo>
                    <a:pt x="7379208" y="0"/>
                  </a:lnTo>
                  <a:close/>
                </a:path>
              </a:pathLst>
            </a:custGeom>
            <a:solidFill>
              <a:srgbClr val="C7D200"/>
            </a:solidFill>
          </p:spPr>
          <p:txBody>
            <a:bodyPr wrap="square" lIns="0" tIns="0" rIns="0" bIns="0" rtlCol="0"/>
            <a:lstStyle/>
            <a:p>
              <a:endParaRPr/>
            </a:p>
          </p:txBody>
        </p:sp>
        <p:sp>
          <p:nvSpPr>
            <p:cNvPr id="21" name="object 21"/>
            <p:cNvSpPr/>
            <p:nvPr/>
          </p:nvSpPr>
          <p:spPr>
            <a:xfrm>
              <a:off x="3639311" y="4003547"/>
              <a:ext cx="7599045" cy="439420"/>
            </a:xfrm>
            <a:custGeom>
              <a:avLst/>
              <a:gdLst/>
              <a:ahLst/>
              <a:cxnLst/>
              <a:rect l="l" t="t" r="r" b="b"/>
              <a:pathLst>
                <a:path w="7599045" h="439420">
                  <a:moveTo>
                    <a:pt x="0" y="109727"/>
                  </a:moveTo>
                  <a:lnTo>
                    <a:pt x="7379208" y="109727"/>
                  </a:lnTo>
                  <a:lnTo>
                    <a:pt x="7379208" y="0"/>
                  </a:lnTo>
                  <a:lnTo>
                    <a:pt x="7598663" y="219456"/>
                  </a:lnTo>
                  <a:lnTo>
                    <a:pt x="7379208" y="438912"/>
                  </a:lnTo>
                  <a:lnTo>
                    <a:pt x="7379208" y="329183"/>
                  </a:lnTo>
                  <a:lnTo>
                    <a:pt x="0" y="329183"/>
                  </a:lnTo>
                  <a:lnTo>
                    <a:pt x="0" y="109727"/>
                  </a:lnTo>
                  <a:close/>
                </a:path>
              </a:pathLst>
            </a:custGeom>
            <a:ln w="12700">
              <a:solidFill>
                <a:srgbClr val="929B00"/>
              </a:solidFill>
            </a:ln>
          </p:spPr>
          <p:txBody>
            <a:bodyPr wrap="square" lIns="0" tIns="0" rIns="0" bIns="0" rtlCol="0"/>
            <a:lstStyle/>
            <a:p>
              <a:endParaRPr/>
            </a:p>
          </p:txBody>
        </p:sp>
      </p:grpSp>
      <p:sp>
        <p:nvSpPr>
          <p:cNvPr id="22" name="object 22"/>
          <p:cNvSpPr txBox="1"/>
          <p:nvPr/>
        </p:nvSpPr>
        <p:spPr>
          <a:xfrm>
            <a:off x="6702932" y="4058234"/>
            <a:ext cx="1360805" cy="300355"/>
          </a:xfrm>
          <a:prstGeom prst="rect">
            <a:avLst/>
          </a:prstGeom>
        </p:spPr>
        <p:txBody>
          <a:bodyPr vert="horz" wrap="square" lIns="0" tIns="12700" rIns="0" bIns="0" rtlCol="0">
            <a:spAutoFit/>
          </a:bodyPr>
          <a:lstStyle/>
          <a:p>
            <a:pPr marL="12700">
              <a:lnSpc>
                <a:spcPct val="100000"/>
              </a:lnSpc>
              <a:spcBef>
                <a:spcPts val="100"/>
              </a:spcBef>
            </a:pPr>
            <a:r>
              <a:rPr sz="1800" b="1" spc="-155" dirty="0">
                <a:solidFill>
                  <a:srgbClr val="005479"/>
                </a:solidFill>
                <a:latin typeface="Arial"/>
                <a:cs typeface="Arial"/>
              </a:rPr>
              <a:t>Learning</a:t>
            </a:r>
            <a:r>
              <a:rPr sz="1800" b="1" spc="-165" dirty="0">
                <a:solidFill>
                  <a:srgbClr val="005479"/>
                </a:solidFill>
                <a:latin typeface="Arial"/>
                <a:cs typeface="Arial"/>
              </a:rPr>
              <a:t> </a:t>
            </a:r>
            <a:r>
              <a:rPr sz="1800" b="1" spc="-130" dirty="0">
                <a:solidFill>
                  <a:srgbClr val="005479"/>
                </a:solidFill>
                <a:latin typeface="Arial"/>
                <a:cs typeface="Arial"/>
              </a:rPr>
              <a:t>Time</a:t>
            </a:r>
            <a:endParaRPr sz="1800">
              <a:latin typeface="Arial"/>
              <a:cs typeface="Arial"/>
            </a:endParaRPr>
          </a:p>
        </p:txBody>
      </p:sp>
      <p:sp>
        <p:nvSpPr>
          <p:cNvPr id="23" name="object 23"/>
          <p:cNvSpPr txBox="1"/>
          <p:nvPr/>
        </p:nvSpPr>
        <p:spPr>
          <a:xfrm>
            <a:off x="4230370" y="3605910"/>
            <a:ext cx="6134100" cy="299720"/>
          </a:xfrm>
          <a:prstGeom prst="rect">
            <a:avLst/>
          </a:prstGeom>
        </p:spPr>
        <p:txBody>
          <a:bodyPr vert="horz" wrap="square" lIns="0" tIns="12700" rIns="0" bIns="0" rtlCol="0">
            <a:spAutoFit/>
          </a:bodyPr>
          <a:lstStyle/>
          <a:p>
            <a:pPr marL="12700">
              <a:lnSpc>
                <a:spcPct val="100000"/>
              </a:lnSpc>
              <a:spcBef>
                <a:spcPts val="100"/>
              </a:spcBef>
            </a:pPr>
            <a:r>
              <a:rPr sz="1800" spc="-100" dirty="0">
                <a:solidFill>
                  <a:srgbClr val="005479"/>
                </a:solidFill>
                <a:latin typeface="Arial"/>
                <a:cs typeface="Arial"/>
              </a:rPr>
              <a:t>Describe </a:t>
            </a:r>
            <a:r>
              <a:rPr sz="1800" spc="-140" dirty="0">
                <a:solidFill>
                  <a:srgbClr val="005479"/>
                </a:solidFill>
                <a:latin typeface="Arial"/>
                <a:cs typeface="Arial"/>
              </a:rPr>
              <a:t>a </a:t>
            </a:r>
            <a:r>
              <a:rPr sz="1800" spc="-35" dirty="0">
                <a:solidFill>
                  <a:srgbClr val="005479"/>
                </a:solidFill>
                <a:latin typeface="Arial"/>
                <a:cs typeface="Arial"/>
              </a:rPr>
              <a:t>situation </a:t>
            </a:r>
            <a:r>
              <a:rPr sz="1800" spc="-25" dirty="0">
                <a:solidFill>
                  <a:srgbClr val="005479"/>
                </a:solidFill>
                <a:latin typeface="Arial"/>
                <a:cs typeface="Arial"/>
              </a:rPr>
              <a:t>in </a:t>
            </a:r>
            <a:r>
              <a:rPr sz="1800" spc="-55" dirty="0">
                <a:solidFill>
                  <a:srgbClr val="005479"/>
                </a:solidFill>
                <a:latin typeface="Arial"/>
                <a:cs typeface="Arial"/>
              </a:rPr>
              <a:t>which </a:t>
            </a:r>
            <a:r>
              <a:rPr sz="1800" spc="-140" dirty="0">
                <a:solidFill>
                  <a:srgbClr val="005479"/>
                </a:solidFill>
                <a:latin typeface="Arial"/>
                <a:cs typeface="Arial"/>
              </a:rPr>
              <a:t>a </a:t>
            </a:r>
            <a:r>
              <a:rPr sz="1800" spc="-45" dirty="0">
                <a:solidFill>
                  <a:srgbClr val="005479"/>
                </a:solidFill>
                <a:latin typeface="Arial"/>
                <a:cs typeface="Arial"/>
              </a:rPr>
              <a:t>rich </a:t>
            </a:r>
            <a:r>
              <a:rPr sz="1800" spc="-85" dirty="0">
                <a:solidFill>
                  <a:srgbClr val="005479"/>
                </a:solidFill>
                <a:latin typeface="Arial"/>
                <a:cs typeface="Arial"/>
              </a:rPr>
              <a:t>person </a:t>
            </a:r>
            <a:r>
              <a:rPr sz="1800" spc="-110" dirty="0">
                <a:solidFill>
                  <a:srgbClr val="005479"/>
                </a:solidFill>
                <a:latin typeface="Arial"/>
                <a:cs typeface="Arial"/>
              </a:rPr>
              <a:t>may </a:t>
            </a:r>
            <a:r>
              <a:rPr sz="1800" spc="-95" dirty="0">
                <a:solidFill>
                  <a:srgbClr val="005479"/>
                </a:solidFill>
                <a:latin typeface="Arial"/>
                <a:cs typeface="Arial"/>
              </a:rPr>
              <a:t>become</a:t>
            </a:r>
            <a:r>
              <a:rPr sz="1800" spc="-75" dirty="0">
                <a:solidFill>
                  <a:srgbClr val="005479"/>
                </a:solidFill>
                <a:latin typeface="Arial"/>
                <a:cs typeface="Arial"/>
              </a:rPr>
              <a:t> </a:t>
            </a:r>
            <a:r>
              <a:rPr sz="1800" spc="-35" dirty="0">
                <a:solidFill>
                  <a:srgbClr val="005479"/>
                </a:solidFill>
                <a:latin typeface="Arial"/>
                <a:cs typeface="Arial"/>
              </a:rPr>
              <a:t>destitute.</a:t>
            </a:r>
            <a:endParaRPr sz="1800">
              <a:latin typeface="Arial"/>
              <a:cs typeface="Arial"/>
            </a:endParaRPr>
          </a:p>
        </p:txBody>
      </p:sp>
      <p:pic>
        <p:nvPicPr>
          <p:cNvPr id="24" name="Picture 23">
            <a:extLst>
              <a:ext uri="{FF2B5EF4-FFF2-40B4-BE49-F238E27FC236}">
                <a16:creationId xmlns:a16="http://schemas.microsoft.com/office/drawing/2014/main" id="{E8EFA462-2320-604F-8B50-A2A87AF23E21}"/>
              </a:ext>
            </a:extLst>
          </p:cNvPr>
          <p:cNvPicPr>
            <a:picLocks noChangeAspect="1"/>
          </p:cNvPicPr>
          <p:nvPr/>
        </p:nvPicPr>
        <p:blipFill>
          <a:blip r:embed="rId2"/>
          <a:stretch>
            <a:fillRect/>
          </a:stretch>
        </p:blipFill>
        <p:spPr>
          <a:xfrm>
            <a:off x="10967485" y="77722"/>
            <a:ext cx="1121266" cy="901574"/>
          </a:xfrm>
          <a:prstGeom prst="rect">
            <a:avLst/>
          </a:prstGeom>
        </p:spPr>
      </p:pic>
    </p:spTree>
    <p:extLst>
      <p:ext uri="{BB962C8B-B14F-4D97-AF65-F5344CB8AC3E}">
        <p14:creationId xmlns:p14="http://schemas.microsoft.com/office/powerpoint/2010/main" val="31393906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27572" y="566208"/>
            <a:ext cx="7801609" cy="406400"/>
          </a:xfrm>
          <a:prstGeom prst="rect">
            <a:avLst/>
          </a:prstGeom>
        </p:spPr>
        <p:txBody>
          <a:bodyPr vert="horz" wrap="square" lIns="0" tIns="12065" rIns="0" bIns="0" rtlCol="0">
            <a:spAutoFit/>
          </a:bodyPr>
          <a:lstStyle/>
          <a:p>
            <a:pPr marL="12700">
              <a:lnSpc>
                <a:spcPct val="100000"/>
              </a:lnSpc>
              <a:spcBef>
                <a:spcPts val="95"/>
              </a:spcBef>
            </a:pPr>
            <a:r>
              <a:rPr sz="2500" u="heavy" dirty="0">
                <a:uFill>
                  <a:solidFill>
                    <a:srgbClr val="005479"/>
                  </a:solidFill>
                </a:uFill>
              </a:rPr>
              <a:t>Explicit </a:t>
            </a:r>
            <a:r>
              <a:rPr sz="2500" u="heavy" spc="-20" dirty="0">
                <a:uFill>
                  <a:solidFill>
                    <a:srgbClr val="005479"/>
                  </a:solidFill>
                </a:uFill>
              </a:rPr>
              <a:t>Vocabulary </a:t>
            </a:r>
            <a:r>
              <a:rPr sz="2500" u="heavy" spc="-5" dirty="0">
                <a:uFill>
                  <a:solidFill>
                    <a:srgbClr val="005479"/>
                  </a:solidFill>
                </a:uFill>
              </a:rPr>
              <a:t>Instruction Example –</a:t>
            </a:r>
            <a:r>
              <a:rPr sz="2500" u="heavy" spc="60" dirty="0">
                <a:uFill>
                  <a:solidFill>
                    <a:srgbClr val="005479"/>
                  </a:solidFill>
                </a:uFill>
              </a:rPr>
              <a:t> </a:t>
            </a:r>
            <a:r>
              <a:rPr sz="2500" u="heavy" spc="-25" dirty="0">
                <a:uFill>
                  <a:solidFill>
                    <a:srgbClr val="005479"/>
                  </a:solidFill>
                </a:uFill>
              </a:rPr>
              <a:t>HISTORY</a:t>
            </a:r>
            <a:endParaRPr sz="2500" dirty="0"/>
          </a:p>
        </p:txBody>
      </p:sp>
      <p:graphicFrame>
        <p:nvGraphicFramePr>
          <p:cNvPr id="3" name="object 3"/>
          <p:cNvGraphicFramePr>
            <a:graphicFrameLocks noGrp="1"/>
          </p:cNvGraphicFramePr>
          <p:nvPr>
            <p:extLst/>
          </p:nvPr>
        </p:nvGraphicFramePr>
        <p:xfrm>
          <a:off x="169291" y="1347216"/>
          <a:ext cx="11095354" cy="5310377"/>
        </p:xfrm>
        <a:graphic>
          <a:graphicData uri="http://schemas.openxmlformats.org/drawingml/2006/table">
            <a:tbl>
              <a:tblPr firstRow="1" bandRow="1">
                <a:tableStyleId>{2D5ABB26-0587-4C30-8999-92F81FD0307C}</a:tableStyleId>
              </a:tblPr>
              <a:tblGrid>
                <a:gridCol w="2200275">
                  <a:extLst>
                    <a:ext uri="{9D8B030D-6E8A-4147-A177-3AD203B41FA5}">
                      <a16:colId xmlns:a16="http://schemas.microsoft.com/office/drawing/2014/main" val="20000"/>
                    </a:ext>
                  </a:extLst>
                </a:gridCol>
                <a:gridCol w="2185035">
                  <a:extLst>
                    <a:ext uri="{9D8B030D-6E8A-4147-A177-3AD203B41FA5}">
                      <a16:colId xmlns:a16="http://schemas.microsoft.com/office/drawing/2014/main" val="20001"/>
                    </a:ext>
                  </a:extLst>
                </a:gridCol>
                <a:gridCol w="2216149">
                  <a:extLst>
                    <a:ext uri="{9D8B030D-6E8A-4147-A177-3AD203B41FA5}">
                      <a16:colId xmlns:a16="http://schemas.microsoft.com/office/drawing/2014/main" val="20002"/>
                    </a:ext>
                  </a:extLst>
                </a:gridCol>
                <a:gridCol w="2216150">
                  <a:extLst>
                    <a:ext uri="{9D8B030D-6E8A-4147-A177-3AD203B41FA5}">
                      <a16:colId xmlns:a16="http://schemas.microsoft.com/office/drawing/2014/main" val="20003"/>
                    </a:ext>
                  </a:extLst>
                </a:gridCol>
                <a:gridCol w="2277745">
                  <a:extLst>
                    <a:ext uri="{9D8B030D-6E8A-4147-A177-3AD203B41FA5}">
                      <a16:colId xmlns:a16="http://schemas.microsoft.com/office/drawing/2014/main" val="20004"/>
                    </a:ext>
                  </a:extLst>
                </a:gridCol>
              </a:tblGrid>
              <a:tr h="276732">
                <a:tc>
                  <a:txBody>
                    <a:bodyPr/>
                    <a:lstStyle/>
                    <a:p>
                      <a:pPr algn="ctr">
                        <a:lnSpc>
                          <a:spcPts val="2045"/>
                        </a:lnSpc>
                      </a:pPr>
                      <a:r>
                        <a:rPr sz="1800" spc="-75" dirty="0">
                          <a:solidFill>
                            <a:srgbClr val="005479"/>
                          </a:solidFill>
                          <a:latin typeface="Arial"/>
                          <a:cs typeface="Arial"/>
                        </a:rPr>
                        <a:t>Word</a:t>
                      </a:r>
                      <a:endParaRPr sz="180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C8C8C8"/>
                    </a:solidFill>
                  </a:tcPr>
                </a:tc>
                <a:tc>
                  <a:txBody>
                    <a:bodyPr/>
                    <a:lstStyle/>
                    <a:p>
                      <a:pPr marL="634365">
                        <a:lnSpc>
                          <a:spcPts val="2045"/>
                        </a:lnSpc>
                      </a:pPr>
                      <a:r>
                        <a:rPr sz="1800" spc="-35" dirty="0">
                          <a:solidFill>
                            <a:srgbClr val="005479"/>
                          </a:solidFill>
                          <a:latin typeface="Arial"/>
                          <a:cs typeface="Arial"/>
                        </a:rPr>
                        <a:t>Definition</a:t>
                      </a:r>
                      <a:endParaRPr sz="180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C8C8C8"/>
                    </a:solidFill>
                  </a:tcPr>
                </a:tc>
                <a:tc>
                  <a:txBody>
                    <a:bodyPr/>
                    <a:lstStyle/>
                    <a:p>
                      <a:pPr marL="447040">
                        <a:lnSpc>
                          <a:spcPts val="2045"/>
                        </a:lnSpc>
                      </a:pPr>
                      <a:r>
                        <a:rPr sz="1800" spc="-105" dirty="0">
                          <a:solidFill>
                            <a:srgbClr val="005479"/>
                          </a:solidFill>
                          <a:latin typeface="Arial"/>
                          <a:cs typeface="Arial"/>
                        </a:rPr>
                        <a:t>Related</a:t>
                      </a:r>
                      <a:r>
                        <a:rPr sz="1800" spc="-90" dirty="0">
                          <a:solidFill>
                            <a:srgbClr val="005479"/>
                          </a:solidFill>
                          <a:latin typeface="Arial"/>
                          <a:cs typeface="Arial"/>
                        </a:rPr>
                        <a:t> </a:t>
                      </a:r>
                      <a:r>
                        <a:rPr sz="1800" spc="-70" dirty="0">
                          <a:solidFill>
                            <a:srgbClr val="005479"/>
                          </a:solidFill>
                          <a:latin typeface="Arial"/>
                          <a:cs typeface="Arial"/>
                        </a:rPr>
                        <a:t>words</a:t>
                      </a:r>
                      <a:endParaRPr sz="180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C8C8C8"/>
                    </a:solidFill>
                  </a:tcPr>
                </a:tc>
                <a:tc>
                  <a:txBody>
                    <a:bodyPr/>
                    <a:lstStyle/>
                    <a:p>
                      <a:pPr marL="680720">
                        <a:lnSpc>
                          <a:spcPts val="2045"/>
                        </a:lnSpc>
                      </a:pPr>
                      <a:r>
                        <a:rPr sz="1800" spc="-114" dirty="0">
                          <a:solidFill>
                            <a:srgbClr val="005479"/>
                          </a:solidFill>
                          <a:latin typeface="Arial"/>
                          <a:cs typeface="Arial"/>
                        </a:rPr>
                        <a:t>Sentence</a:t>
                      </a:r>
                      <a:endParaRPr sz="180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C8C8C8"/>
                    </a:solidFill>
                  </a:tcPr>
                </a:tc>
                <a:tc>
                  <a:txBody>
                    <a:bodyPr/>
                    <a:lstStyle/>
                    <a:p>
                      <a:pPr algn="ctr">
                        <a:lnSpc>
                          <a:spcPts val="2045"/>
                        </a:lnSpc>
                      </a:pPr>
                      <a:r>
                        <a:rPr sz="1800" spc="-105" dirty="0">
                          <a:solidFill>
                            <a:srgbClr val="005479"/>
                          </a:solidFill>
                          <a:latin typeface="Arial"/>
                          <a:cs typeface="Arial"/>
                        </a:rPr>
                        <a:t>Image</a:t>
                      </a:r>
                      <a:endParaRPr sz="180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C8C8C8"/>
                    </a:solidFill>
                  </a:tcPr>
                </a:tc>
                <a:extLst>
                  <a:ext uri="{0D108BD9-81ED-4DB2-BD59-A6C34878D82A}">
                    <a16:rowId xmlns:a16="http://schemas.microsoft.com/office/drawing/2014/main" val="10000"/>
                  </a:ext>
                </a:extLst>
              </a:tr>
              <a:tr h="1531112">
                <a:tc>
                  <a:txBody>
                    <a:bodyPr/>
                    <a:lstStyle/>
                    <a:p>
                      <a:pPr algn="ctr">
                        <a:lnSpc>
                          <a:spcPct val="100000"/>
                        </a:lnSpc>
                        <a:spcBef>
                          <a:spcPts val="2125"/>
                        </a:spcBef>
                      </a:pPr>
                      <a:r>
                        <a:rPr sz="2800" spc="-135" dirty="0">
                          <a:solidFill>
                            <a:srgbClr val="005479"/>
                          </a:solidFill>
                          <a:latin typeface="Arial"/>
                          <a:cs typeface="Arial"/>
                        </a:rPr>
                        <a:t>Astonished</a:t>
                      </a:r>
                      <a:endParaRPr sz="2800" dirty="0">
                        <a:latin typeface="Arial"/>
                        <a:cs typeface="Arial"/>
                      </a:endParaRPr>
                    </a:p>
                    <a:p>
                      <a:pPr algn="ctr">
                        <a:lnSpc>
                          <a:spcPct val="100000"/>
                        </a:lnSpc>
                        <a:spcBef>
                          <a:spcPts val="65"/>
                        </a:spcBef>
                      </a:pPr>
                      <a:r>
                        <a:rPr sz="1800" spc="-60" dirty="0">
                          <a:solidFill>
                            <a:srgbClr val="005479"/>
                          </a:solidFill>
                          <a:latin typeface="Arial"/>
                          <a:cs typeface="Arial"/>
                        </a:rPr>
                        <a:t>Adjective</a:t>
                      </a:r>
                      <a:endParaRPr sz="1800" dirty="0">
                        <a:latin typeface="Arial"/>
                        <a:cs typeface="Arial"/>
                      </a:endParaRPr>
                    </a:p>
                  </a:txBody>
                  <a:tcPr marL="0" marR="0" marT="2698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a:lnSpc>
                          <a:spcPct val="100000"/>
                        </a:lnSpc>
                      </a:pPr>
                      <a:endParaRPr sz="1800">
                        <a:latin typeface="Times New Roman"/>
                        <a:cs typeface="Times New Roman"/>
                      </a:endParaRPr>
                    </a:p>
                    <a:p>
                      <a:pPr>
                        <a:lnSpc>
                          <a:spcPct val="100000"/>
                        </a:lnSpc>
                        <a:spcBef>
                          <a:spcPts val="10"/>
                        </a:spcBef>
                      </a:pPr>
                      <a:endParaRPr sz="1450">
                        <a:latin typeface="Times New Roman"/>
                        <a:cs typeface="Times New Roman"/>
                      </a:endParaRPr>
                    </a:p>
                    <a:p>
                      <a:pPr marL="190500" marR="163830" indent="-20320">
                        <a:lnSpc>
                          <a:spcPct val="100000"/>
                        </a:lnSpc>
                        <a:spcBef>
                          <a:spcPts val="5"/>
                        </a:spcBef>
                      </a:pPr>
                      <a:r>
                        <a:rPr sz="1800" spc="-75" dirty="0">
                          <a:solidFill>
                            <a:srgbClr val="005479"/>
                          </a:solidFill>
                          <a:latin typeface="Arial"/>
                          <a:cs typeface="Arial"/>
                        </a:rPr>
                        <a:t>Greatly </a:t>
                      </a:r>
                      <a:r>
                        <a:rPr sz="1800" spc="-70" dirty="0">
                          <a:solidFill>
                            <a:srgbClr val="005479"/>
                          </a:solidFill>
                          <a:latin typeface="Arial"/>
                          <a:cs typeface="Arial"/>
                        </a:rPr>
                        <a:t>surprised</a:t>
                      </a:r>
                      <a:r>
                        <a:rPr sz="1800" spc="-170" dirty="0">
                          <a:solidFill>
                            <a:srgbClr val="005479"/>
                          </a:solidFill>
                          <a:latin typeface="Arial"/>
                          <a:cs typeface="Arial"/>
                        </a:rPr>
                        <a:t> </a:t>
                      </a:r>
                      <a:r>
                        <a:rPr sz="1800" spc="-20" dirty="0">
                          <a:solidFill>
                            <a:srgbClr val="005479"/>
                          </a:solidFill>
                          <a:latin typeface="Arial"/>
                          <a:cs typeface="Arial"/>
                        </a:rPr>
                        <a:t>or  </a:t>
                      </a:r>
                      <a:r>
                        <a:rPr sz="1800" spc="-80" dirty="0">
                          <a:solidFill>
                            <a:srgbClr val="005479"/>
                          </a:solidFill>
                          <a:latin typeface="Arial"/>
                          <a:cs typeface="Arial"/>
                        </a:rPr>
                        <a:t>impressed:</a:t>
                      </a:r>
                      <a:r>
                        <a:rPr sz="1800" spc="-140" dirty="0">
                          <a:solidFill>
                            <a:srgbClr val="005479"/>
                          </a:solidFill>
                          <a:latin typeface="Arial"/>
                          <a:cs typeface="Arial"/>
                        </a:rPr>
                        <a:t> </a:t>
                      </a:r>
                      <a:r>
                        <a:rPr sz="1800" i="1" spc="-114" dirty="0">
                          <a:solidFill>
                            <a:srgbClr val="005479"/>
                          </a:solidFill>
                          <a:latin typeface="Arial"/>
                          <a:cs typeface="Arial"/>
                        </a:rPr>
                        <a:t>amazed</a:t>
                      </a:r>
                      <a:endParaRPr sz="180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a:lnSpc>
                          <a:spcPct val="100000"/>
                        </a:lnSpc>
                      </a:pPr>
                      <a:endParaRPr sz="1800">
                        <a:latin typeface="Times New Roman"/>
                        <a:cs typeface="Times New Roman"/>
                      </a:endParaRPr>
                    </a:p>
                    <a:p>
                      <a:pPr>
                        <a:lnSpc>
                          <a:spcPct val="100000"/>
                        </a:lnSpc>
                      </a:pPr>
                      <a:endParaRPr sz="2400">
                        <a:latin typeface="Times New Roman"/>
                        <a:cs typeface="Times New Roman"/>
                      </a:endParaRPr>
                    </a:p>
                    <a:p>
                      <a:pPr marL="573405">
                        <a:lnSpc>
                          <a:spcPct val="100000"/>
                        </a:lnSpc>
                      </a:pPr>
                      <a:r>
                        <a:rPr sz="1800" i="1" spc="-85" dirty="0">
                          <a:solidFill>
                            <a:srgbClr val="005479"/>
                          </a:solidFill>
                          <a:latin typeface="Arial"/>
                          <a:cs typeface="Arial"/>
                        </a:rPr>
                        <a:t>Astonishing</a:t>
                      </a:r>
                      <a:endParaRPr sz="1800">
                        <a:latin typeface="Arial"/>
                        <a:cs typeface="Arial"/>
                      </a:endParaRPr>
                    </a:p>
                    <a:p>
                      <a:pPr marL="608330">
                        <a:lnSpc>
                          <a:spcPct val="100000"/>
                        </a:lnSpc>
                      </a:pPr>
                      <a:r>
                        <a:rPr sz="1800" spc="-60" dirty="0">
                          <a:solidFill>
                            <a:srgbClr val="005479"/>
                          </a:solidFill>
                          <a:latin typeface="Arial"/>
                          <a:cs typeface="Arial"/>
                        </a:rPr>
                        <a:t>(Adjective)</a:t>
                      </a:r>
                      <a:endParaRPr sz="180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a:lnSpc>
                          <a:spcPct val="100000"/>
                        </a:lnSpc>
                        <a:spcBef>
                          <a:spcPts val="25"/>
                        </a:spcBef>
                      </a:pPr>
                      <a:endParaRPr sz="2300">
                        <a:latin typeface="Times New Roman"/>
                        <a:cs typeface="Times New Roman"/>
                      </a:endParaRPr>
                    </a:p>
                    <a:p>
                      <a:pPr marL="159385" marR="149860" indent="-1270" algn="ctr">
                        <a:lnSpc>
                          <a:spcPct val="100000"/>
                        </a:lnSpc>
                      </a:pPr>
                      <a:r>
                        <a:rPr sz="1800" i="1" spc="-65" dirty="0">
                          <a:solidFill>
                            <a:srgbClr val="005479"/>
                          </a:solidFill>
                          <a:latin typeface="Arial"/>
                          <a:cs typeface="Arial"/>
                        </a:rPr>
                        <a:t>Many </a:t>
                      </a:r>
                      <a:r>
                        <a:rPr sz="1800" i="1" spc="-70" dirty="0">
                          <a:solidFill>
                            <a:srgbClr val="005479"/>
                          </a:solidFill>
                          <a:latin typeface="Arial"/>
                          <a:cs typeface="Arial"/>
                        </a:rPr>
                        <a:t>were  </a:t>
                      </a:r>
                      <a:r>
                        <a:rPr sz="1800" b="1" i="1" spc="-150" dirty="0">
                          <a:solidFill>
                            <a:srgbClr val="005479"/>
                          </a:solidFill>
                          <a:latin typeface="Arial-BoldItalicMT"/>
                          <a:cs typeface="Arial-BoldItalicMT"/>
                        </a:rPr>
                        <a:t>astonished </a:t>
                      </a:r>
                      <a:r>
                        <a:rPr sz="1800" i="1" spc="-95" dirty="0">
                          <a:solidFill>
                            <a:srgbClr val="005479"/>
                          </a:solidFill>
                          <a:latin typeface="Arial"/>
                          <a:cs typeface="Arial"/>
                        </a:rPr>
                        <a:t>by </a:t>
                      </a:r>
                      <a:r>
                        <a:rPr sz="1800" i="1" spc="-100" dirty="0">
                          <a:solidFill>
                            <a:srgbClr val="005479"/>
                          </a:solidFill>
                          <a:latin typeface="Arial"/>
                          <a:cs typeface="Arial"/>
                        </a:rPr>
                        <a:t>Henry  VIII’s</a:t>
                      </a:r>
                      <a:r>
                        <a:rPr sz="1800" i="1" spc="-110" dirty="0">
                          <a:solidFill>
                            <a:srgbClr val="005479"/>
                          </a:solidFill>
                          <a:latin typeface="Arial"/>
                          <a:cs typeface="Arial"/>
                        </a:rPr>
                        <a:t> </a:t>
                      </a:r>
                      <a:r>
                        <a:rPr sz="1800" i="1" spc="-70" dirty="0">
                          <a:solidFill>
                            <a:srgbClr val="005479"/>
                          </a:solidFill>
                          <a:latin typeface="Arial"/>
                          <a:cs typeface="Arial"/>
                        </a:rPr>
                        <a:t>actions.</a:t>
                      </a:r>
                      <a:endParaRPr sz="1800">
                        <a:latin typeface="Arial"/>
                        <a:cs typeface="Arial"/>
                      </a:endParaRPr>
                    </a:p>
                  </a:txBody>
                  <a:tcPr marL="0" marR="0" marT="31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a:lnSpc>
                          <a:spcPct val="100000"/>
                        </a:lnSpc>
                      </a:pPr>
                      <a:endParaRPr sz="19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extLst>
                  <a:ext uri="{0D108BD9-81ED-4DB2-BD59-A6C34878D82A}">
                    <a16:rowId xmlns:a16="http://schemas.microsoft.com/office/drawing/2014/main" val="10001"/>
                  </a:ext>
                </a:extLst>
              </a:tr>
              <a:tr h="2042160">
                <a:tc>
                  <a:txBody>
                    <a:bodyPr/>
                    <a:lstStyle/>
                    <a:p>
                      <a:pPr>
                        <a:lnSpc>
                          <a:spcPct val="100000"/>
                        </a:lnSpc>
                      </a:pPr>
                      <a:endParaRPr sz="3600">
                        <a:latin typeface="Times New Roman"/>
                        <a:cs typeface="Times New Roman"/>
                      </a:endParaRPr>
                    </a:p>
                    <a:p>
                      <a:pPr algn="ctr">
                        <a:lnSpc>
                          <a:spcPct val="100000"/>
                        </a:lnSpc>
                      </a:pPr>
                      <a:r>
                        <a:rPr sz="2800" spc="-135" dirty="0">
                          <a:solidFill>
                            <a:srgbClr val="005479"/>
                          </a:solidFill>
                          <a:latin typeface="Arial"/>
                          <a:cs typeface="Arial"/>
                        </a:rPr>
                        <a:t>Avaricious</a:t>
                      </a:r>
                      <a:endParaRPr sz="2800">
                        <a:latin typeface="Arial"/>
                        <a:cs typeface="Arial"/>
                      </a:endParaRPr>
                    </a:p>
                    <a:p>
                      <a:pPr marL="49530" algn="ctr">
                        <a:lnSpc>
                          <a:spcPct val="100000"/>
                        </a:lnSpc>
                        <a:spcBef>
                          <a:spcPts val="65"/>
                        </a:spcBef>
                      </a:pPr>
                      <a:r>
                        <a:rPr sz="1800" spc="-60" dirty="0">
                          <a:solidFill>
                            <a:srgbClr val="005479"/>
                          </a:solidFill>
                          <a:latin typeface="Arial"/>
                          <a:cs typeface="Arial"/>
                        </a:rPr>
                        <a:t>Adjective</a:t>
                      </a:r>
                      <a:endParaRPr sz="180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a:lnSpc>
                          <a:spcPct val="100000"/>
                        </a:lnSpc>
                        <a:spcBef>
                          <a:spcPts val="10"/>
                        </a:spcBef>
                      </a:pPr>
                      <a:endParaRPr sz="2250">
                        <a:latin typeface="Times New Roman"/>
                        <a:cs typeface="Times New Roman"/>
                      </a:endParaRPr>
                    </a:p>
                    <a:p>
                      <a:pPr marL="76200" marR="68580" algn="ctr">
                        <a:lnSpc>
                          <a:spcPct val="100000"/>
                        </a:lnSpc>
                      </a:pPr>
                      <a:r>
                        <a:rPr sz="1800" spc="-5" dirty="0">
                          <a:solidFill>
                            <a:srgbClr val="005479"/>
                          </a:solidFill>
                          <a:latin typeface="Arial"/>
                          <a:cs typeface="Arial"/>
                        </a:rPr>
                        <a:t>An extremely</a:t>
                      </a:r>
                      <a:r>
                        <a:rPr sz="1800" spc="-35" dirty="0">
                          <a:solidFill>
                            <a:srgbClr val="005479"/>
                          </a:solidFill>
                          <a:latin typeface="Arial"/>
                          <a:cs typeface="Arial"/>
                        </a:rPr>
                        <a:t> </a:t>
                      </a:r>
                      <a:r>
                        <a:rPr sz="1800" spc="-5" dirty="0">
                          <a:solidFill>
                            <a:srgbClr val="005479"/>
                          </a:solidFill>
                          <a:latin typeface="Arial"/>
                          <a:cs typeface="Arial"/>
                        </a:rPr>
                        <a:t>strong  </a:t>
                      </a:r>
                      <a:r>
                        <a:rPr sz="1800" spc="-15" dirty="0">
                          <a:solidFill>
                            <a:srgbClr val="005479"/>
                          </a:solidFill>
                          <a:latin typeface="Arial"/>
                          <a:cs typeface="Arial"/>
                        </a:rPr>
                        <a:t>wish </a:t>
                      </a:r>
                      <a:r>
                        <a:rPr sz="1800" dirty="0">
                          <a:solidFill>
                            <a:srgbClr val="005479"/>
                          </a:solidFill>
                          <a:latin typeface="Arial"/>
                          <a:cs typeface="Arial"/>
                        </a:rPr>
                        <a:t>to </a:t>
                      </a:r>
                      <a:r>
                        <a:rPr sz="1800" spc="-5" dirty="0">
                          <a:solidFill>
                            <a:srgbClr val="005479"/>
                          </a:solidFill>
                          <a:latin typeface="Arial"/>
                          <a:cs typeface="Arial"/>
                        </a:rPr>
                        <a:t>get or keep  money or  possessions</a:t>
                      </a:r>
                      <a:endParaRPr sz="1800">
                        <a:latin typeface="Arial"/>
                        <a:cs typeface="Arial"/>
                      </a:endParaRPr>
                    </a:p>
                  </a:txBody>
                  <a:tcPr marL="0" marR="0" marT="127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a:lnSpc>
                          <a:spcPct val="100000"/>
                        </a:lnSpc>
                      </a:pPr>
                      <a:endParaRPr sz="1800">
                        <a:latin typeface="Times New Roman"/>
                        <a:cs typeface="Times New Roman"/>
                      </a:endParaRPr>
                    </a:p>
                    <a:p>
                      <a:pPr marL="622935" marR="614045" indent="-635" algn="ctr">
                        <a:lnSpc>
                          <a:spcPct val="100000"/>
                        </a:lnSpc>
                        <a:spcBef>
                          <a:spcPts val="1535"/>
                        </a:spcBef>
                      </a:pPr>
                      <a:r>
                        <a:rPr sz="1800" i="1" spc="-125" dirty="0">
                          <a:solidFill>
                            <a:srgbClr val="005479"/>
                          </a:solidFill>
                          <a:latin typeface="Arial"/>
                          <a:cs typeface="Arial"/>
                        </a:rPr>
                        <a:t>Greed  </a:t>
                      </a:r>
                      <a:r>
                        <a:rPr sz="1800" i="1" spc="-5" dirty="0">
                          <a:solidFill>
                            <a:srgbClr val="005479"/>
                          </a:solidFill>
                          <a:latin typeface="Arial"/>
                          <a:cs typeface="Arial"/>
                        </a:rPr>
                        <a:t>(</a:t>
                      </a:r>
                      <a:r>
                        <a:rPr sz="1800" i="1" spc="-30" dirty="0">
                          <a:solidFill>
                            <a:srgbClr val="005479"/>
                          </a:solidFill>
                          <a:latin typeface="Arial"/>
                          <a:cs typeface="Arial"/>
                        </a:rPr>
                        <a:t>S</a:t>
                      </a:r>
                      <a:r>
                        <a:rPr sz="1800" i="1" spc="-5" dirty="0">
                          <a:solidFill>
                            <a:srgbClr val="005479"/>
                          </a:solidFill>
                          <a:latin typeface="Arial"/>
                          <a:cs typeface="Arial"/>
                        </a:rPr>
                        <a:t>yno</a:t>
                      </a:r>
                      <a:r>
                        <a:rPr sz="1800" i="1" spc="-40" dirty="0">
                          <a:solidFill>
                            <a:srgbClr val="005479"/>
                          </a:solidFill>
                          <a:latin typeface="Arial"/>
                          <a:cs typeface="Arial"/>
                        </a:rPr>
                        <a:t>n</a:t>
                      </a:r>
                      <a:r>
                        <a:rPr sz="1800" i="1" spc="-5" dirty="0">
                          <a:solidFill>
                            <a:srgbClr val="005479"/>
                          </a:solidFill>
                          <a:latin typeface="Arial"/>
                          <a:cs typeface="Arial"/>
                        </a:rPr>
                        <a:t>ym)  </a:t>
                      </a:r>
                      <a:r>
                        <a:rPr sz="1800" i="1" spc="-75" dirty="0">
                          <a:solidFill>
                            <a:srgbClr val="005479"/>
                          </a:solidFill>
                          <a:latin typeface="Arial"/>
                          <a:cs typeface="Arial"/>
                        </a:rPr>
                        <a:t>(noun)</a:t>
                      </a:r>
                      <a:endParaRPr sz="180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a:lnSpc>
                          <a:spcPct val="100000"/>
                        </a:lnSpc>
                        <a:spcBef>
                          <a:spcPts val="50"/>
                        </a:spcBef>
                      </a:pPr>
                      <a:endParaRPr sz="2150">
                        <a:latin typeface="Times New Roman"/>
                        <a:cs typeface="Times New Roman"/>
                      </a:endParaRPr>
                    </a:p>
                    <a:p>
                      <a:pPr marL="114935" marR="105410" indent="-1270" algn="ctr">
                        <a:lnSpc>
                          <a:spcPct val="100000"/>
                        </a:lnSpc>
                        <a:spcBef>
                          <a:spcPts val="5"/>
                        </a:spcBef>
                      </a:pPr>
                      <a:r>
                        <a:rPr sz="1800" i="1" spc="-170" dirty="0">
                          <a:solidFill>
                            <a:srgbClr val="005479"/>
                          </a:solidFill>
                          <a:latin typeface="Arial"/>
                          <a:cs typeface="Arial"/>
                        </a:rPr>
                        <a:t>Even </a:t>
                      </a:r>
                      <a:r>
                        <a:rPr sz="1800" i="1" spc="-50" dirty="0">
                          <a:solidFill>
                            <a:srgbClr val="005479"/>
                          </a:solidFill>
                          <a:latin typeface="Arial"/>
                          <a:cs typeface="Arial"/>
                        </a:rPr>
                        <a:t>though </a:t>
                      </a:r>
                      <a:r>
                        <a:rPr sz="1800" i="1" spc="-40" dirty="0">
                          <a:solidFill>
                            <a:srgbClr val="005479"/>
                          </a:solidFill>
                          <a:latin typeface="Arial"/>
                          <a:cs typeface="Arial"/>
                        </a:rPr>
                        <a:t>the </a:t>
                      </a:r>
                      <a:r>
                        <a:rPr sz="1800" i="1" spc="-105" dirty="0">
                          <a:solidFill>
                            <a:srgbClr val="005479"/>
                          </a:solidFill>
                          <a:latin typeface="Arial"/>
                          <a:cs typeface="Arial"/>
                        </a:rPr>
                        <a:t>King  </a:t>
                      </a:r>
                      <a:r>
                        <a:rPr sz="1800" i="1" spc="-80" dirty="0">
                          <a:solidFill>
                            <a:srgbClr val="005479"/>
                          </a:solidFill>
                          <a:latin typeface="Arial"/>
                          <a:cs typeface="Arial"/>
                        </a:rPr>
                        <a:t>had </a:t>
                      </a:r>
                      <a:r>
                        <a:rPr sz="1800" i="1" spc="-25" dirty="0">
                          <a:solidFill>
                            <a:srgbClr val="005479"/>
                          </a:solidFill>
                          <a:latin typeface="Arial"/>
                          <a:cs typeface="Arial"/>
                        </a:rPr>
                        <a:t>all </a:t>
                      </a:r>
                      <a:r>
                        <a:rPr sz="1800" i="1" spc="-40" dirty="0">
                          <a:solidFill>
                            <a:srgbClr val="005479"/>
                          </a:solidFill>
                          <a:latin typeface="Arial"/>
                          <a:cs typeface="Arial"/>
                        </a:rPr>
                        <a:t>the </a:t>
                      </a:r>
                      <a:r>
                        <a:rPr sz="1800" i="1" spc="-95" dirty="0">
                          <a:solidFill>
                            <a:srgbClr val="005479"/>
                          </a:solidFill>
                          <a:latin typeface="Arial"/>
                          <a:cs typeface="Arial"/>
                        </a:rPr>
                        <a:t>riches </a:t>
                      </a:r>
                      <a:r>
                        <a:rPr sz="1800" i="1" spc="-35" dirty="0">
                          <a:solidFill>
                            <a:srgbClr val="005479"/>
                          </a:solidFill>
                          <a:latin typeface="Arial"/>
                          <a:cs typeface="Arial"/>
                        </a:rPr>
                        <a:t>in  </a:t>
                      </a:r>
                      <a:r>
                        <a:rPr sz="1800" i="1" spc="-40" dirty="0">
                          <a:solidFill>
                            <a:srgbClr val="005479"/>
                          </a:solidFill>
                          <a:latin typeface="Arial"/>
                          <a:cs typeface="Arial"/>
                        </a:rPr>
                        <a:t>the </a:t>
                      </a:r>
                      <a:r>
                        <a:rPr sz="1800" i="1" spc="-35" dirty="0">
                          <a:solidFill>
                            <a:srgbClr val="005479"/>
                          </a:solidFill>
                          <a:latin typeface="Arial"/>
                          <a:cs typeface="Arial"/>
                        </a:rPr>
                        <a:t>world, </a:t>
                      </a:r>
                      <a:r>
                        <a:rPr sz="1800" i="1" spc="-45" dirty="0">
                          <a:solidFill>
                            <a:srgbClr val="005479"/>
                          </a:solidFill>
                          <a:latin typeface="Arial"/>
                          <a:cs typeface="Arial"/>
                        </a:rPr>
                        <a:t>this  </a:t>
                      </a:r>
                      <a:r>
                        <a:rPr sz="1800" b="1" i="1" spc="-135" dirty="0">
                          <a:solidFill>
                            <a:srgbClr val="005479"/>
                          </a:solidFill>
                          <a:latin typeface="Arial-BoldItalicMT"/>
                          <a:cs typeface="Arial-BoldItalicMT"/>
                        </a:rPr>
                        <a:t>avaricious </a:t>
                      </a:r>
                      <a:r>
                        <a:rPr sz="1800" i="1" spc="-70" dirty="0">
                          <a:solidFill>
                            <a:srgbClr val="005479"/>
                          </a:solidFill>
                          <a:latin typeface="Arial"/>
                          <a:cs typeface="Arial"/>
                        </a:rPr>
                        <a:t>leader  </a:t>
                      </a:r>
                      <a:r>
                        <a:rPr sz="1800" i="1" spc="-80" dirty="0">
                          <a:solidFill>
                            <a:srgbClr val="005479"/>
                          </a:solidFill>
                          <a:latin typeface="Arial"/>
                          <a:cs typeface="Arial"/>
                        </a:rPr>
                        <a:t>always </a:t>
                      </a:r>
                      <a:r>
                        <a:rPr sz="1800" i="1" spc="-55" dirty="0">
                          <a:solidFill>
                            <a:srgbClr val="005479"/>
                          </a:solidFill>
                          <a:latin typeface="Arial"/>
                          <a:cs typeface="Arial"/>
                        </a:rPr>
                        <a:t>wanted</a:t>
                      </a:r>
                      <a:r>
                        <a:rPr sz="1800" i="1" spc="-170" dirty="0">
                          <a:solidFill>
                            <a:srgbClr val="005479"/>
                          </a:solidFill>
                          <a:latin typeface="Arial"/>
                          <a:cs typeface="Arial"/>
                        </a:rPr>
                        <a:t> </a:t>
                      </a:r>
                      <a:r>
                        <a:rPr sz="1800" i="1" spc="-65" dirty="0">
                          <a:solidFill>
                            <a:srgbClr val="005479"/>
                          </a:solidFill>
                          <a:latin typeface="Arial"/>
                          <a:cs typeface="Arial"/>
                        </a:rPr>
                        <a:t>more.</a:t>
                      </a:r>
                      <a:endParaRPr sz="1800">
                        <a:latin typeface="Arial"/>
                        <a:cs typeface="Arial"/>
                      </a:endParaRPr>
                    </a:p>
                  </a:txBody>
                  <a:tcPr marL="0" marR="0" marT="63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a:lnSpc>
                          <a:spcPct val="100000"/>
                        </a:lnSpc>
                      </a:pPr>
                      <a:endParaRPr sz="19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extLst>
                  <a:ext uri="{0D108BD9-81ED-4DB2-BD59-A6C34878D82A}">
                    <a16:rowId xmlns:a16="http://schemas.microsoft.com/office/drawing/2014/main" val="10002"/>
                  </a:ext>
                </a:extLst>
              </a:tr>
              <a:tr h="1460373">
                <a:tc>
                  <a:txBody>
                    <a:bodyPr/>
                    <a:lstStyle/>
                    <a:p>
                      <a:pPr marL="635" algn="ctr">
                        <a:lnSpc>
                          <a:spcPct val="100000"/>
                        </a:lnSpc>
                        <a:spcBef>
                          <a:spcPts val="1735"/>
                        </a:spcBef>
                      </a:pPr>
                      <a:r>
                        <a:rPr sz="2800" spc="-229" dirty="0">
                          <a:solidFill>
                            <a:srgbClr val="005479"/>
                          </a:solidFill>
                          <a:latin typeface="Arial"/>
                          <a:cs typeface="Arial"/>
                        </a:rPr>
                        <a:t>Seized</a:t>
                      </a:r>
                      <a:endParaRPr sz="2800">
                        <a:latin typeface="Arial"/>
                        <a:cs typeface="Arial"/>
                      </a:endParaRPr>
                    </a:p>
                    <a:p>
                      <a:pPr algn="ctr">
                        <a:lnSpc>
                          <a:spcPct val="100000"/>
                        </a:lnSpc>
                        <a:spcBef>
                          <a:spcPts val="65"/>
                        </a:spcBef>
                      </a:pPr>
                      <a:r>
                        <a:rPr sz="1800" i="1" spc="-120" dirty="0">
                          <a:solidFill>
                            <a:srgbClr val="005479"/>
                          </a:solidFill>
                          <a:latin typeface="Arial"/>
                          <a:cs typeface="Arial"/>
                        </a:rPr>
                        <a:t>Verb</a:t>
                      </a:r>
                      <a:endParaRPr sz="1800">
                        <a:latin typeface="Arial"/>
                        <a:cs typeface="Arial"/>
                      </a:endParaRPr>
                    </a:p>
                  </a:txBody>
                  <a:tcPr marL="0" marR="0" marT="2203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a:lnSpc>
                          <a:spcPct val="100000"/>
                        </a:lnSpc>
                        <a:spcBef>
                          <a:spcPts val="55"/>
                        </a:spcBef>
                      </a:pPr>
                      <a:endParaRPr sz="2100">
                        <a:latin typeface="Times New Roman"/>
                        <a:cs typeface="Times New Roman"/>
                      </a:endParaRPr>
                    </a:p>
                    <a:p>
                      <a:pPr marL="79375" marR="69215" indent="-1905" algn="ctr">
                        <a:lnSpc>
                          <a:spcPct val="100000"/>
                        </a:lnSpc>
                      </a:pPr>
                      <a:r>
                        <a:rPr sz="1800" spc="-50" dirty="0">
                          <a:solidFill>
                            <a:srgbClr val="005479"/>
                          </a:solidFill>
                          <a:latin typeface="Arial"/>
                          <a:cs typeface="Arial"/>
                        </a:rPr>
                        <a:t>Take </a:t>
                      </a:r>
                      <a:r>
                        <a:rPr sz="1800" spc="-5" dirty="0">
                          <a:solidFill>
                            <a:srgbClr val="005479"/>
                          </a:solidFill>
                          <a:latin typeface="Arial"/>
                          <a:cs typeface="Arial"/>
                        </a:rPr>
                        <a:t>hold </a:t>
                      </a:r>
                      <a:r>
                        <a:rPr sz="1800" dirty="0">
                          <a:solidFill>
                            <a:srgbClr val="005479"/>
                          </a:solidFill>
                          <a:latin typeface="Arial"/>
                          <a:cs typeface="Arial"/>
                        </a:rPr>
                        <a:t>of  </a:t>
                      </a:r>
                      <a:r>
                        <a:rPr sz="1800" spc="-5" dirty="0">
                          <a:solidFill>
                            <a:srgbClr val="005479"/>
                          </a:solidFill>
                          <a:latin typeface="Arial"/>
                          <a:cs typeface="Arial"/>
                        </a:rPr>
                        <a:t>something</a:t>
                      </a:r>
                      <a:r>
                        <a:rPr sz="1800" spc="-65" dirty="0">
                          <a:solidFill>
                            <a:srgbClr val="005479"/>
                          </a:solidFill>
                          <a:latin typeface="Arial"/>
                          <a:cs typeface="Arial"/>
                        </a:rPr>
                        <a:t> </a:t>
                      </a:r>
                      <a:r>
                        <a:rPr sz="1800" spc="-5" dirty="0">
                          <a:solidFill>
                            <a:srgbClr val="005479"/>
                          </a:solidFill>
                          <a:latin typeface="Arial"/>
                          <a:cs typeface="Arial"/>
                        </a:rPr>
                        <a:t>suddenly </a:t>
                      </a:r>
                      <a:r>
                        <a:rPr sz="1800" dirty="0">
                          <a:solidFill>
                            <a:srgbClr val="005479"/>
                          </a:solidFill>
                          <a:latin typeface="Arial"/>
                          <a:cs typeface="Arial"/>
                        </a:rPr>
                        <a:t> </a:t>
                      </a:r>
                      <a:r>
                        <a:rPr sz="1800" spc="-5" dirty="0">
                          <a:solidFill>
                            <a:srgbClr val="005479"/>
                          </a:solidFill>
                          <a:latin typeface="Arial"/>
                          <a:cs typeface="Arial"/>
                        </a:rPr>
                        <a:t>and forcibly</a:t>
                      </a:r>
                      <a:endParaRPr sz="1800">
                        <a:latin typeface="Arial"/>
                        <a:cs typeface="Arial"/>
                      </a:endParaRPr>
                    </a:p>
                  </a:txBody>
                  <a:tcPr marL="0" marR="0" marT="698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a:lnSpc>
                          <a:spcPct val="100000"/>
                        </a:lnSpc>
                        <a:spcBef>
                          <a:spcPts val="40"/>
                        </a:spcBef>
                      </a:pPr>
                      <a:endParaRPr sz="2050">
                        <a:latin typeface="Times New Roman"/>
                        <a:cs typeface="Times New Roman"/>
                      </a:endParaRPr>
                    </a:p>
                    <a:p>
                      <a:pPr marL="169545" marR="160655" indent="702310">
                        <a:lnSpc>
                          <a:spcPct val="100000"/>
                        </a:lnSpc>
                      </a:pPr>
                      <a:r>
                        <a:rPr sz="1800" spc="-165" dirty="0">
                          <a:solidFill>
                            <a:srgbClr val="005479"/>
                          </a:solidFill>
                          <a:latin typeface="Arial"/>
                          <a:cs typeface="Arial"/>
                        </a:rPr>
                        <a:t>Seize  </a:t>
                      </a:r>
                      <a:r>
                        <a:rPr sz="1800" spc="-90" dirty="0">
                          <a:solidFill>
                            <a:srgbClr val="005479"/>
                          </a:solidFill>
                          <a:latin typeface="Arial"/>
                          <a:cs typeface="Arial"/>
                        </a:rPr>
                        <a:t>(Present </a:t>
                      </a:r>
                      <a:r>
                        <a:rPr sz="1800" spc="-80" dirty="0">
                          <a:solidFill>
                            <a:srgbClr val="005479"/>
                          </a:solidFill>
                          <a:latin typeface="Arial"/>
                          <a:cs typeface="Arial"/>
                        </a:rPr>
                        <a:t>tense</a:t>
                      </a:r>
                      <a:r>
                        <a:rPr sz="1800" spc="-145" dirty="0">
                          <a:solidFill>
                            <a:srgbClr val="005479"/>
                          </a:solidFill>
                          <a:latin typeface="Arial"/>
                          <a:cs typeface="Arial"/>
                        </a:rPr>
                        <a:t> </a:t>
                      </a:r>
                      <a:r>
                        <a:rPr sz="1800" spc="-60" dirty="0">
                          <a:solidFill>
                            <a:srgbClr val="005479"/>
                          </a:solidFill>
                          <a:latin typeface="Arial"/>
                          <a:cs typeface="Arial"/>
                        </a:rPr>
                        <a:t>verb)</a:t>
                      </a:r>
                      <a:endParaRPr sz="1800">
                        <a:latin typeface="Arial"/>
                        <a:cs typeface="Arial"/>
                      </a:endParaRPr>
                    </a:p>
                  </a:txBody>
                  <a:tcPr marL="0" marR="0" marT="50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a:lnSpc>
                          <a:spcPct val="100000"/>
                        </a:lnSpc>
                      </a:pPr>
                      <a:endParaRPr sz="1800">
                        <a:latin typeface="Times New Roman"/>
                        <a:cs typeface="Times New Roman"/>
                      </a:endParaRPr>
                    </a:p>
                    <a:p>
                      <a:pPr marL="750570" marR="341630" indent="-399415">
                        <a:lnSpc>
                          <a:spcPct val="100000"/>
                        </a:lnSpc>
                        <a:spcBef>
                          <a:spcPts val="1410"/>
                        </a:spcBef>
                      </a:pPr>
                      <a:r>
                        <a:rPr sz="1800" spc="-80" dirty="0">
                          <a:solidFill>
                            <a:srgbClr val="005479"/>
                          </a:solidFill>
                          <a:latin typeface="Arial"/>
                          <a:cs typeface="Arial"/>
                        </a:rPr>
                        <a:t>Henry </a:t>
                      </a:r>
                      <a:r>
                        <a:rPr sz="1800" b="1" spc="-150" dirty="0">
                          <a:solidFill>
                            <a:srgbClr val="005479"/>
                          </a:solidFill>
                          <a:latin typeface="Arial"/>
                          <a:cs typeface="Arial"/>
                        </a:rPr>
                        <a:t>seized </a:t>
                      </a:r>
                      <a:r>
                        <a:rPr sz="1800" spc="-85" dirty="0">
                          <a:solidFill>
                            <a:srgbClr val="005479"/>
                          </a:solidFill>
                          <a:latin typeface="Arial"/>
                          <a:cs typeface="Arial"/>
                        </a:rPr>
                        <a:t>his  </a:t>
                      </a:r>
                      <a:r>
                        <a:rPr sz="1800" spc="-105" dirty="0">
                          <a:solidFill>
                            <a:srgbClr val="005479"/>
                          </a:solidFill>
                          <a:latin typeface="Arial"/>
                          <a:cs typeface="Arial"/>
                        </a:rPr>
                        <a:t>chance.</a:t>
                      </a:r>
                      <a:endParaRPr sz="180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a:lnSpc>
                          <a:spcPct val="100000"/>
                        </a:lnSpc>
                      </a:pPr>
                      <a:endParaRPr sz="1900" dirty="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extLst>
                  <a:ext uri="{0D108BD9-81ED-4DB2-BD59-A6C34878D82A}">
                    <a16:rowId xmlns:a16="http://schemas.microsoft.com/office/drawing/2014/main" val="10003"/>
                  </a:ext>
                </a:extLst>
              </a:tr>
            </a:tbl>
          </a:graphicData>
        </a:graphic>
      </p:graphicFrame>
      <p:sp>
        <p:nvSpPr>
          <p:cNvPr id="4" name="object 4"/>
          <p:cNvSpPr txBox="1"/>
          <p:nvPr/>
        </p:nvSpPr>
        <p:spPr>
          <a:xfrm>
            <a:off x="11089385" y="6427114"/>
            <a:ext cx="175260" cy="208279"/>
          </a:xfrm>
          <a:prstGeom prst="rect">
            <a:avLst/>
          </a:prstGeom>
        </p:spPr>
        <p:txBody>
          <a:bodyPr vert="horz" wrap="square" lIns="0" tIns="12700" rIns="0" bIns="0" rtlCol="0">
            <a:spAutoFit/>
          </a:bodyPr>
          <a:lstStyle/>
          <a:p>
            <a:pPr marL="12700">
              <a:lnSpc>
                <a:spcPct val="100000"/>
              </a:lnSpc>
              <a:spcBef>
                <a:spcPts val="100"/>
              </a:spcBef>
            </a:pPr>
            <a:r>
              <a:rPr sz="1200" spc="-85" dirty="0">
                <a:solidFill>
                  <a:srgbClr val="8899A8"/>
                </a:solidFill>
                <a:latin typeface="Arial"/>
                <a:cs typeface="Arial"/>
              </a:rPr>
              <a:t>11</a:t>
            </a:r>
            <a:endParaRPr sz="1200">
              <a:latin typeface="Arial"/>
              <a:cs typeface="Arial"/>
            </a:endParaRPr>
          </a:p>
        </p:txBody>
      </p:sp>
      <p:sp>
        <p:nvSpPr>
          <p:cNvPr id="5" name="object 5"/>
          <p:cNvSpPr/>
          <p:nvPr/>
        </p:nvSpPr>
        <p:spPr>
          <a:xfrm>
            <a:off x="9235807" y="1622097"/>
            <a:ext cx="1795272" cy="1502664"/>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9256776" y="5318080"/>
            <a:ext cx="1712976" cy="1208532"/>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9047988" y="3214116"/>
            <a:ext cx="2095500" cy="1571243"/>
          </a:xfrm>
          <a:prstGeom prst="rect">
            <a:avLst/>
          </a:prstGeom>
          <a:blipFill>
            <a:blip r:embed="rId4" cstate="print"/>
            <a:stretch>
              <a:fillRect/>
            </a:stretch>
          </a:blipFill>
        </p:spPr>
        <p:txBody>
          <a:bodyPr wrap="square" lIns="0" tIns="0" rIns="0" bIns="0" rtlCol="0"/>
          <a:lstStyle/>
          <a:p>
            <a:endParaRPr/>
          </a:p>
        </p:txBody>
      </p:sp>
      <p:pic>
        <p:nvPicPr>
          <p:cNvPr id="8" name="Picture 7">
            <a:extLst>
              <a:ext uri="{FF2B5EF4-FFF2-40B4-BE49-F238E27FC236}">
                <a16:creationId xmlns:a16="http://schemas.microsoft.com/office/drawing/2014/main" id="{FC46A460-9D93-B54B-8922-C72B92114D95}"/>
              </a:ext>
            </a:extLst>
          </p:cNvPr>
          <p:cNvPicPr>
            <a:picLocks noChangeAspect="1"/>
          </p:cNvPicPr>
          <p:nvPr/>
        </p:nvPicPr>
        <p:blipFill>
          <a:blip r:embed="rId5"/>
          <a:stretch>
            <a:fillRect/>
          </a:stretch>
        </p:blipFill>
        <p:spPr>
          <a:xfrm>
            <a:off x="10143379" y="132296"/>
            <a:ext cx="1121266" cy="901574"/>
          </a:xfrm>
          <a:prstGeom prst="rect">
            <a:avLst/>
          </a:prstGeom>
        </p:spPr>
      </p:pic>
    </p:spTree>
    <p:extLst>
      <p:ext uri="{BB962C8B-B14F-4D97-AF65-F5344CB8AC3E}">
        <p14:creationId xmlns:p14="http://schemas.microsoft.com/office/powerpoint/2010/main" val="24571586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8AB21FD-447F-AE45-A09B-33CE1A3B7545}"/>
              </a:ext>
            </a:extLst>
          </p:cNvPr>
          <p:cNvSpPr>
            <a:spLocks noGrp="1"/>
          </p:cNvSpPr>
          <p:nvPr>
            <p:ph type="sldNum" sz="quarter" idx="12"/>
          </p:nvPr>
        </p:nvSpPr>
        <p:spPr/>
        <p:txBody>
          <a:bodyPr/>
          <a:lstStyle/>
          <a:p>
            <a:fld id="{09DE3437-D057-481F-8511-E352AB8B4DC4}" type="slidenum">
              <a:rPr lang="en-GB" smtClean="0"/>
              <a:pPr/>
              <a:t>26</a:t>
            </a:fld>
            <a:endParaRPr lang="en-GB"/>
          </a:p>
        </p:txBody>
      </p:sp>
      <p:sp>
        <p:nvSpPr>
          <p:cNvPr id="10" name="Rectangle 9">
            <a:extLst>
              <a:ext uri="{FF2B5EF4-FFF2-40B4-BE49-F238E27FC236}">
                <a16:creationId xmlns:a16="http://schemas.microsoft.com/office/drawing/2014/main" id="{3D602F30-C664-9846-AE09-8E6CD81234DF}"/>
              </a:ext>
            </a:extLst>
          </p:cNvPr>
          <p:cNvSpPr/>
          <p:nvPr/>
        </p:nvSpPr>
        <p:spPr>
          <a:xfrm>
            <a:off x="304800" y="902524"/>
            <a:ext cx="11647714" cy="5678478"/>
          </a:xfrm>
          <a:prstGeom prst="rect">
            <a:avLst/>
          </a:prstGeom>
        </p:spPr>
        <p:txBody>
          <a:bodyPr wrap="square">
            <a:spAutoFit/>
          </a:bodyPr>
          <a:lstStyle/>
          <a:p>
            <a:r>
              <a:rPr lang="en-GB" sz="3200" kern="1800">
                <a:ea typeface="Times New Roman" panose="02020603050405020304" pitchFamily="18" charset="0"/>
                <a:cs typeface="Times New Roman" panose="02020603050405020304" pitchFamily="18" charset="0"/>
              </a:rPr>
              <a:t>Reading improves teenagers’ vocab, whatever their background, say researchers</a:t>
            </a:r>
            <a:endParaRPr lang="en-GB" sz="3200">
              <a:ea typeface="Calibri" panose="020F0502020204030204" pitchFamily="34" charset="0"/>
              <a:cs typeface="Times New Roman" panose="02020603050405020304" pitchFamily="18" charset="0"/>
            </a:endParaRPr>
          </a:p>
          <a:p>
            <a:r>
              <a:rPr lang="en-GB" sz="1100">
                <a:ea typeface="Times New Roman" panose="02020603050405020304" pitchFamily="18" charset="0"/>
                <a:cs typeface="Times New Roman" panose="02020603050405020304" pitchFamily="18" charset="0"/>
              </a:rPr>
              <a:t>22 November 2017</a:t>
            </a:r>
            <a:endParaRPr lang="en-GB">
              <a:ea typeface="Calibri" panose="020F0502020204030204" pitchFamily="34" charset="0"/>
              <a:cs typeface="Times New Roman" panose="02020603050405020304" pitchFamily="18" charset="0"/>
            </a:endParaRPr>
          </a:p>
          <a:p>
            <a:r>
              <a:rPr lang="en-GB">
                <a:ea typeface="Times New Roman" panose="02020603050405020304" pitchFamily="18" charset="0"/>
                <a:cs typeface="Times New Roman" panose="02020603050405020304" pitchFamily="18" charset="0"/>
              </a:rPr>
              <a:t> </a:t>
            </a:r>
            <a:endParaRPr lang="en-GB">
              <a:ea typeface="Calibri" panose="020F0502020204030204" pitchFamily="34" charset="0"/>
              <a:cs typeface="Times New Roman" panose="02020603050405020304" pitchFamily="18" charset="0"/>
            </a:endParaRPr>
          </a:p>
          <a:p>
            <a:r>
              <a:rPr lang="en-GB">
                <a:ea typeface="Times New Roman" panose="02020603050405020304" pitchFamily="18" charset="0"/>
                <a:cs typeface="Times New Roman" panose="02020603050405020304" pitchFamily="18" charset="0"/>
              </a:rPr>
              <a:t>Teenagers who read in their spare time know 26 per cent more words than those who never read, according to researchers at the Centre for Longitudinal Studies (CLS).</a:t>
            </a:r>
            <a:endParaRPr lang="en-GB">
              <a:ea typeface="Calibri" panose="020F0502020204030204" pitchFamily="34" charset="0"/>
              <a:cs typeface="Times New Roman" panose="02020603050405020304" pitchFamily="18" charset="0"/>
            </a:endParaRPr>
          </a:p>
          <a:p>
            <a:r>
              <a:rPr lang="en-GB">
                <a:ea typeface="Times New Roman" panose="02020603050405020304" pitchFamily="18" charset="0"/>
                <a:cs typeface="Times New Roman" panose="02020603050405020304" pitchFamily="18" charset="0"/>
              </a:rPr>
              <a:t> </a:t>
            </a:r>
            <a:endParaRPr lang="en-GB">
              <a:ea typeface="Calibri" panose="020F0502020204030204" pitchFamily="34" charset="0"/>
              <a:cs typeface="Times New Roman" panose="02020603050405020304" pitchFamily="18" charset="0"/>
            </a:endParaRPr>
          </a:p>
          <a:p>
            <a:r>
              <a:rPr lang="en-GB">
                <a:ea typeface="Times New Roman" panose="02020603050405020304" pitchFamily="18" charset="0"/>
                <a:cs typeface="Times New Roman" panose="02020603050405020304" pitchFamily="18" charset="0"/>
              </a:rPr>
              <a:t>The research team, based at the </a:t>
            </a:r>
            <a:r>
              <a:rPr lang="en-GB">
                <a:ea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UCL Institute of Education</a:t>
            </a:r>
            <a:r>
              <a:rPr lang="en-GB">
                <a:ea typeface="Times New Roman" panose="02020603050405020304" pitchFamily="18" charset="0"/>
                <a:cs typeface="Times New Roman" panose="02020603050405020304" pitchFamily="18" charset="0"/>
              </a:rPr>
              <a:t>, found that teenagers who read often, and those who had access to plenty of books, were more likely to develop a better vocabulary than their peers.</a:t>
            </a:r>
            <a:endParaRPr lang="en-GB">
              <a:ea typeface="Calibri" panose="020F0502020204030204" pitchFamily="34" charset="0"/>
              <a:cs typeface="Times New Roman" panose="02020603050405020304" pitchFamily="18" charset="0"/>
            </a:endParaRPr>
          </a:p>
          <a:p>
            <a:r>
              <a:rPr lang="en-GB">
                <a:ea typeface="Times New Roman" panose="02020603050405020304" pitchFamily="18" charset="0"/>
                <a:cs typeface="Times New Roman" panose="02020603050405020304" pitchFamily="18" charset="0"/>
              </a:rPr>
              <a:t> </a:t>
            </a:r>
            <a:endParaRPr lang="en-GB">
              <a:ea typeface="Calibri" panose="020F0502020204030204" pitchFamily="34" charset="0"/>
              <a:cs typeface="Times New Roman" panose="02020603050405020304" pitchFamily="18" charset="0"/>
            </a:endParaRPr>
          </a:p>
          <a:p>
            <a:r>
              <a:rPr lang="en-GB">
                <a:ea typeface="Times New Roman" panose="02020603050405020304" pitchFamily="18" charset="0"/>
                <a:cs typeface="Times New Roman" panose="02020603050405020304" pitchFamily="18" charset="0"/>
              </a:rPr>
              <a:t>Analysing the scores of nearly 11,000 14-year-olds in a word exercise, the researchers found that teenagers who read for pleasure every day understood 26 per cent more words than those who never read at all in their spare time. And teenagers from book-loving homes knew 42 per cent more words than their peers who had grown up with few books.</a:t>
            </a:r>
            <a:endParaRPr lang="en-GB">
              <a:ea typeface="Calibri" panose="020F0502020204030204" pitchFamily="34" charset="0"/>
              <a:cs typeface="Times New Roman" panose="02020603050405020304" pitchFamily="18" charset="0"/>
            </a:endParaRPr>
          </a:p>
          <a:p>
            <a:r>
              <a:rPr lang="en-GB">
                <a:ea typeface="Times New Roman" panose="02020603050405020304" pitchFamily="18" charset="0"/>
                <a:cs typeface="Times New Roman" panose="02020603050405020304" pitchFamily="18" charset="0"/>
              </a:rPr>
              <a:t> </a:t>
            </a:r>
            <a:endParaRPr lang="en-GB">
              <a:ea typeface="Calibri" panose="020F0502020204030204" pitchFamily="34" charset="0"/>
              <a:cs typeface="Times New Roman" panose="02020603050405020304" pitchFamily="18" charset="0"/>
            </a:endParaRPr>
          </a:p>
          <a:p>
            <a:r>
              <a:rPr lang="en-GB">
                <a:ea typeface="Times New Roman" panose="02020603050405020304" pitchFamily="18" charset="0"/>
                <a:cs typeface="Times New Roman" panose="02020603050405020304" pitchFamily="18" charset="0"/>
              </a:rPr>
              <a:t>Even taking into account other factors, like parents’ qualifications and profession, and cognitive tests taken by the teenagers when they were aged 5, teenagers who read for pleasure still got 12 per cent more words right, while those from book-rich homes scored 9 per cent more.</a:t>
            </a:r>
          </a:p>
          <a:p>
            <a:endParaRPr lang="en-GB">
              <a:ea typeface="Calibri" panose="020F0502020204030204" pitchFamily="34" charset="0"/>
              <a:cs typeface="Times New Roman" panose="02020603050405020304" pitchFamily="18" charset="0"/>
            </a:endParaRPr>
          </a:p>
          <a:p>
            <a:r>
              <a:rPr lang="en-GB">
                <a:ea typeface="Calibri" panose="020F0502020204030204" pitchFamily="34" charset="0"/>
                <a:cs typeface="Times New Roman" panose="02020603050405020304" pitchFamily="18" charset="0"/>
              </a:rPr>
              <a:t>https://cls.ucl.ac.uk/reading-improves-teenagers-vocab-whatever-their-background-say-researchers/</a:t>
            </a:r>
          </a:p>
        </p:txBody>
      </p:sp>
      <p:pic>
        <p:nvPicPr>
          <p:cNvPr id="5" name="Picture 4">
            <a:extLst>
              <a:ext uri="{FF2B5EF4-FFF2-40B4-BE49-F238E27FC236}">
                <a16:creationId xmlns:a16="http://schemas.microsoft.com/office/drawing/2014/main" id="{C38D46AE-031B-054A-80BC-632A85F811DC}"/>
              </a:ext>
            </a:extLst>
          </p:cNvPr>
          <p:cNvPicPr>
            <a:picLocks noChangeAspect="1"/>
          </p:cNvPicPr>
          <p:nvPr/>
        </p:nvPicPr>
        <p:blipFill>
          <a:blip r:embed="rId3"/>
          <a:stretch>
            <a:fillRect/>
          </a:stretch>
        </p:blipFill>
        <p:spPr>
          <a:xfrm>
            <a:off x="109058" y="113495"/>
            <a:ext cx="1121266" cy="901574"/>
          </a:xfrm>
          <a:prstGeom prst="rect">
            <a:avLst/>
          </a:prstGeom>
        </p:spPr>
      </p:pic>
    </p:spTree>
    <p:extLst>
      <p:ext uri="{BB962C8B-B14F-4D97-AF65-F5344CB8AC3E}">
        <p14:creationId xmlns:p14="http://schemas.microsoft.com/office/powerpoint/2010/main" val="40692086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5F181-85E9-B045-961C-F60384829FD9}"/>
              </a:ext>
            </a:extLst>
          </p:cNvPr>
          <p:cNvSpPr>
            <a:spLocks noGrp="1"/>
          </p:cNvSpPr>
          <p:nvPr>
            <p:ph type="ctrTitle"/>
          </p:nvPr>
        </p:nvSpPr>
        <p:spPr>
          <a:xfrm>
            <a:off x="2144486" y="897125"/>
            <a:ext cx="7995621" cy="5438361"/>
          </a:xfrm>
        </p:spPr>
        <p:txBody>
          <a:bodyPr>
            <a:normAutofit/>
          </a:bodyPr>
          <a:lstStyle/>
          <a:p>
            <a:pPr lvl="0" eaLnBrk="0" fontAlgn="base" hangingPunct="0">
              <a:spcAft>
                <a:spcPct val="0"/>
              </a:spcAft>
            </a:pPr>
            <a:r>
              <a:rPr lang="en-US" sz="1800" b="1" dirty="0"/>
              <a:t>Children persist less when adults take over: </a:t>
            </a:r>
            <a:r>
              <a:rPr lang="en-US" sz="1800" b="1" dirty="0">
                <a:hlinkClick r:id="rId2"/>
              </a:rPr>
              <a:t>https://pubmed.ncbi.nlm.nih.gov/33484166/</a:t>
            </a:r>
            <a:r>
              <a:rPr lang="en-US" sz="1800" b="1" dirty="0"/>
              <a:t> </a:t>
            </a:r>
            <a:br>
              <a:rPr lang="en-US" sz="1800" b="1" dirty="0"/>
            </a:br>
            <a:br>
              <a:rPr lang="en-US" sz="1800" b="1" dirty="0"/>
            </a:br>
            <a:r>
              <a:rPr lang="en-US" sz="1800" b="1" dirty="0"/>
              <a:t>Metacognitive awareness inventory:</a:t>
            </a:r>
            <a:br>
              <a:rPr lang="en-US" sz="1800" b="1" dirty="0"/>
            </a:br>
            <a:r>
              <a:rPr lang="en-US" sz="1800" b="1" dirty="0">
                <a:hlinkClick r:id="rId3"/>
              </a:rPr>
              <a:t>https://services.viu.ca/sites/default/files/metacognitive-awareness-inventory.pdf</a:t>
            </a:r>
            <a:r>
              <a:rPr lang="en-US" sz="1800" b="1" dirty="0"/>
              <a:t> </a:t>
            </a:r>
          </a:p>
        </p:txBody>
      </p:sp>
      <p:pic>
        <p:nvPicPr>
          <p:cNvPr id="4" name="Picture 3">
            <a:extLst>
              <a:ext uri="{FF2B5EF4-FFF2-40B4-BE49-F238E27FC236}">
                <a16:creationId xmlns:a16="http://schemas.microsoft.com/office/drawing/2014/main" id="{5294B51F-A2BB-9744-A85B-1A84A41C4868}"/>
              </a:ext>
            </a:extLst>
          </p:cNvPr>
          <p:cNvPicPr>
            <a:picLocks noChangeAspect="1"/>
          </p:cNvPicPr>
          <p:nvPr/>
        </p:nvPicPr>
        <p:blipFill>
          <a:blip r:embed="rId4"/>
          <a:stretch>
            <a:fillRect/>
          </a:stretch>
        </p:blipFill>
        <p:spPr>
          <a:xfrm>
            <a:off x="109058" y="113495"/>
            <a:ext cx="1121266" cy="901574"/>
          </a:xfrm>
          <a:prstGeom prst="rect">
            <a:avLst/>
          </a:prstGeom>
        </p:spPr>
      </p:pic>
      <p:sp>
        <p:nvSpPr>
          <p:cNvPr id="5" name="Rectangle 4">
            <a:extLst>
              <a:ext uri="{FF2B5EF4-FFF2-40B4-BE49-F238E27FC236}">
                <a16:creationId xmlns:a16="http://schemas.microsoft.com/office/drawing/2014/main" id="{91225D82-6116-C94A-855B-33F6628CA36B}"/>
              </a:ext>
            </a:extLst>
          </p:cNvPr>
          <p:cNvSpPr/>
          <p:nvPr/>
        </p:nvSpPr>
        <p:spPr>
          <a:xfrm>
            <a:off x="3167195" y="333449"/>
            <a:ext cx="5552417" cy="461665"/>
          </a:xfrm>
          <a:prstGeom prst="rect">
            <a:avLst/>
          </a:prstGeom>
        </p:spPr>
        <p:txBody>
          <a:bodyPr wrap="none">
            <a:spAutoFit/>
          </a:bodyPr>
          <a:lstStyle/>
          <a:p>
            <a:r>
              <a:rPr lang="en-US" altLang="en-US" sz="2400" b="1" dirty="0">
                <a:solidFill>
                  <a:srgbClr val="1C1C19"/>
                </a:solidFill>
              </a:rPr>
              <a:t>Metacognition and Self regulated learning</a:t>
            </a:r>
            <a:endParaRPr lang="en-US" sz="2400" dirty="0"/>
          </a:p>
        </p:txBody>
      </p:sp>
      <p:pic>
        <p:nvPicPr>
          <p:cNvPr id="6" name="Picture 5">
            <a:extLst>
              <a:ext uri="{FF2B5EF4-FFF2-40B4-BE49-F238E27FC236}">
                <a16:creationId xmlns:a16="http://schemas.microsoft.com/office/drawing/2014/main" id="{90D3382A-0145-3C43-95CD-62BBA4DF42FD}"/>
              </a:ext>
            </a:extLst>
          </p:cNvPr>
          <p:cNvPicPr>
            <a:picLocks noChangeAspect="1"/>
          </p:cNvPicPr>
          <p:nvPr/>
        </p:nvPicPr>
        <p:blipFill>
          <a:blip r:embed="rId5"/>
          <a:stretch>
            <a:fillRect/>
          </a:stretch>
        </p:blipFill>
        <p:spPr>
          <a:xfrm>
            <a:off x="1989142" y="224894"/>
            <a:ext cx="8306307" cy="4674186"/>
          </a:xfrm>
          <a:prstGeom prst="rect">
            <a:avLst/>
          </a:prstGeom>
        </p:spPr>
      </p:pic>
    </p:spTree>
    <p:extLst>
      <p:ext uri="{BB962C8B-B14F-4D97-AF65-F5344CB8AC3E}">
        <p14:creationId xmlns:p14="http://schemas.microsoft.com/office/powerpoint/2010/main" val="17428486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1A0673D-BFAE-ED4F-B160-4E6B43B0BD2E}"/>
              </a:ext>
            </a:extLst>
          </p:cNvPr>
          <p:cNvSpPr>
            <a:spLocks noGrp="1"/>
          </p:cNvSpPr>
          <p:nvPr>
            <p:ph idx="1"/>
          </p:nvPr>
        </p:nvSpPr>
        <p:spPr>
          <a:xfrm>
            <a:off x="1439132" y="0"/>
            <a:ext cx="9059334" cy="5245417"/>
          </a:xfrm>
        </p:spPr>
        <p:txBody>
          <a:bodyPr>
            <a:normAutofit fontScale="32500" lnSpcReduction="20000"/>
          </a:bodyPr>
          <a:lstStyle/>
          <a:p>
            <a:pPr marL="0" indent="0" algn="ctr">
              <a:buNone/>
            </a:pPr>
            <a:endParaRPr lang="en-US" b="1" dirty="0"/>
          </a:p>
          <a:p>
            <a:pPr marL="0" indent="0" algn="ctr">
              <a:buNone/>
            </a:pPr>
            <a:endParaRPr lang="en-US" b="1" dirty="0"/>
          </a:p>
          <a:p>
            <a:pPr marL="0" indent="0" algn="ctr">
              <a:buNone/>
            </a:pPr>
            <a:endParaRPr lang="en-US" sz="7000" b="1" dirty="0"/>
          </a:p>
          <a:p>
            <a:pPr marL="0" indent="0" algn="ctr">
              <a:buNone/>
            </a:pPr>
            <a:r>
              <a:rPr lang="en-US" sz="7000" b="1" dirty="0"/>
              <a:t>Questions for school leaders: How are we:</a:t>
            </a:r>
          </a:p>
          <a:p>
            <a:pPr marL="0" indent="0" algn="ctr">
              <a:buNone/>
            </a:pPr>
            <a:endParaRPr lang="en-US" sz="7000" b="1" dirty="0"/>
          </a:p>
          <a:p>
            <a:pPr marL="742950" indent="-742950" algn="ctr">
              <a:buFont typeface="+mj-lt"/>
              <a:buAutoNum type="arabicPeriod"/>
            </a:pPr>
            <a:r>
              <a:rPr lang="en-US" sz="7000" b="1" dirty="0"/>
              <a:t>Addressing the presumption of language? </a:t>
            </a:r>
          </a:p>
          <a:p>
            <a:pPr marL="0" indent="0" algn="ctr">
              <a:buNone/>
            </a:pPr>
            <a:r>
              <a:rPr lang="en-US" sz="7000" b="1" dirty="0"/>
              <a:t>‘Repetition’</a:t>
            </a:r>
          </a:p>
          <a:p>
            <a:pPr marL="0" indent="0" algn="ctr">
              <a:buNone/>
            </a:pPr>
            <a:endParaRPr lang="en-US" sz="7000" b="1" dirty="0"/>
          </a:p>
          <a:p>
            <a:pPr marL="0" indent="0" algn="ctr">
              <a:buNone/>
            </a:pPr>
            <a:r>
              <a:rPr lang="en-US" sz="7000" b="1" dirty="0"/>
              <a:t>2. Addressing the presumption of background knowledge?</a:t>
            </a:r>
          </a:p>
          <a:p>
            <a:pPr marL="0" indent="0" algn="ctr">
              <a:buNone/>
            </a:pPr>
            <a:r>
              <a:rPr lang="en-US" sz="7000" b="1" dirty="0"/>
              <a:t>          ‘Dunkirk… was he British?’</a:t>
            </a:r>
          </a:p>
          <a:p>
            <a:pPr marL="0" indent="0" algn="ctr">
              <a:buNone/>
            </a:pPr>
            <a:endParaRPr lang="en-US" sz="7000" b="1" dirty="0"/>
          </a:p>
          <a:p>
            <a:pPr marL="0" indent="0" algn="ctr">
              <a:buNone/>
            </a:pPr>
            <a:r>
              <a:rPr lang="en-US" sz="7000" b="1" dirty="0"/>
              <a:t>3. Addressing the presumption of learning </a:t>
            </a:r>
            <a:r>
              <a:rPr lang="en-US" sz="7000" b="1" dirty="0" err="1"/>
              <a:t>behaviours</a:t>
            </a:r>
            <a:r>
              <a:rPr lang="en-US" sz="7000" b="1" dirty="0"/>
              <a:t>?</a:t>
            </a:r>
          </a:p>
          <a:p>
            <a:pPr marL="0" indent="0" algn="ctr">
              <a:buNone/>
            </a:pPr>
            <a:r>
              <a:rPr lang="en-US" sz="7000" b="1" dirty="0"/>
              <a:t>‘What... I can ASK for revision flash cards?’</a:t>
            </a:r>
          </a:p>
          <a:p>
            <a:pPr marL="0" indent="0" algn="ctr">
              <a:buNone/>
            </a:pPr>
            <a:r>
              <a:rPr lang="en-US" sz="4000" b="1" dirty="0"/>
              <a:t>‘ </a:t>
            </a:r>
          </a:p>
          <a:p>
            <a:pPr marL="0" indent="0">
              <a:buNone/>
            </a:pPr>
            <a:endParaRPr lang="en-US" dirty="0"/>
          </a:p>
          <a:p>
            <a:pPr marL="0" indent="0">
              <a:buNone/>
            </a:pPr>
            <a:endParaRPr lang="en-US" dirty="0"/>
          </a:p>
        </p:txBody>
      </p:sp>
      <p:pic>
        <p:nvPicPr>
          <p:cNvPr id="4" name="Picture 3">
            <a:extLst>
              <a:ext uri="{FF2B5EF4-FFF2-40B4-BE49-F238E27FC236}">
                <a16:creationId xmlns:a16="http://schemas.microsoft.com/office/drawing/2014/main" id="{71850A9C-F6EA-B441-A6D8-CF6D014E7643}"/>
              </a:ext>
            </a:extLst>
          </p:cNvPr>
          <p:cNvPicPr>
            <a:picLocks noChangeAspect="1"/>
          </p:cNvPicPr>
          <p:nvPr/>
        </p:nvPicPr>
        <p:blipFill>
          <a:blip r:embed="rId2"/>
          <a:stretch>
            <a:fillRect/>
          </a:stretch>
        </p:blipFill>
        <p:spPr>
          <a:xfrm>
            <a:off x="109058" y="113495"/>
            <a:ext cx="1121266" cy="901574"/>
          </a:xfrm>
          <a:prstGeom prst="rect">
            <a:avLst/>
          </a:prstGeom>
        </p:spPr>
      </p:pic>
      <p:sp>
        <p:nvSpPr>
          <p:cNvPr id="7" name="Title 6">
            <a:extLst>
              <a:ext uri="{FF2B5EF4-FFF2-40B4-BE49-F238E27FC236}">
                <a16:creationId xmlns:a16="http://schemas.microsoft.com/office/drawing/2014/main" id="{6F01B49D-0957-2343-B188-0BD42397C6D2}"/>
              </a:ext>
            </a:extLst>
          </p:cNvPr>
          <p:cNvSpPr>
            <a:spLocks noGrp="1"/>
          </p:cNvSpPr>
          <p:nvPr>
            <p:ph type="title"/>
          </p:nvPr>
        </p:nvSpPr>
        <p:spPr/>
        <p:txBody>
          <a:bodyPr/>
          <a:lstStyle/>
          <a:p>
            <a:endParaRPr lang="en-US" dirty="0"/>
          </a:p>
        </p:txBody>
      </p:sp>
      <p:sp>
        <p:nvSpPr>
          <p:cNvPr id="5" name="TextBox 4">
            <a:extLst>
              <a:ext uri="{FF2B5EF4-FFF2-40B4-BE49-F238E27FC236}">
                <a16:creationId xmlns:a16="http://schemas.microsoft.com/office/drawing/2014/main" id="{96373BC1-27C8-D046-8D7E-7AFEE5049384}"/>
              </a:ext>
            </a:extLst>
          </p:cNvPr>
          <p:cNvSpPr txBox="1"/>
          <p:nvPr/>
        </p:nvSpPr>
        <p:spPr>
          <a:xfrm>
            <a:off x="1791194" y="4737585"/>
            <a:ext cx="8609612" cy="1015663"/>
          </a:xfrm>
          <a:prstGeom prst="rect">
            <a:avLst/>
          </a:prstGeom>
          <a:noFill/>
        </p:spPr>
        <p:txBody>
          <a:bodyPr wrap="square" rtlCol="0">
            <a:spAutoFit/>
          </a:bodyPr>
          <a:lstStyle/>
          <a:p>
            <a:pPr algn="ctr"/>
            <a:endParaRPr lang="en-US" b="1" dirty="0"/>
          </a:p>
          <a:p>
            <a:pPr algn="ctr"/>
            <a:endParaRPr lang="en-US" b="1" dirty="0"/>
          </a:p>
          <a:p>
            <a:pPr algn="ctr"/>
            <a:r>
              <a:rPr lang="en-US" sz="2400" b="1" dirty="0"/>
              <a:t>This is about the experiences of pupils day in day out </a:t>
            </a:r>
            <a:r>
              <a:rPr lang="en-US" sz="2400" b="1" i="1" dirty="0"/>
              <a:t>in </a:t>
            </a:r>
            <a:r>
              <a:rPr lang="en-US" sz="2400" b="1" dirty="0"/>
              <a:t>school…</a:t>
            </a:r>
          </a:p>
        </p:txBody>
      </p:sp>
    </p:spTree>
    <p:extLst>
      <p:ext uri="{BB962C8B-B14F-4D97-AF65-F5344CB8AC3E}">
        <p14:creationId xmlns:p14="http://schemas.microsoft.com/office/powerpoint/2010/main" val="21685621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7F592E2-95F8-C34D-ADC3-28B76D4271AA}"/>
              </a:ext>
            </a:extLst>
          </p:cNvPr>
          <p:cNvSpPr/>
          <p:nvPr/>
        </p:nvSpPr>
        <p:spPr>
          <a:xfrm>
            <a:off x="4468900" y="1641382"/>
            <a:ext cx="3622222" cy="346703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nSpc>
                <a:spcPct val="107000"/>
              </a:lnSpc>
              <a:spcAft>
                <a:spcPts val="600"/>
              </a:spcAft>
            </a:pPr>
            <a:r>
              <a:rPr lang="en-GB" sz="2400" b="1" u="sng">
                <a:latin typeface="Calibri" panose="020F0502020204030204" pitchFamily="34" charset="0"/>
                <a:ea typeface="Cambria" panose="02040503050406030204" pitchFamily="18" charset="0"/>
                <a:cs typeface="Times New Roman" panose="02020603050405020304" pitchFamily="18" charset="0"/>
              </a:rPr>
              <a:t>Small changes matter</a:t>
            </a:r>
          </a:p>
          <a:p>
            <a:pPr marL="257175" indent="-257175">
              <a:lnSpc>
                <a:spcPct val="107000"/>
              </a:lnSpc>
              <a:spcAft>
                <a:spcPts val="600"/>
              </a:spcAft>
              <a:buFont typeface="Arial" panose="020B0604020202020204" pitchFamily="34" charset="0"/>
              <a:buChar char="•"/>
            </a:pPr>
            <a:r>
              <a:rPr lang="en-GB" sz="2400">
                <a:latin typeface="Calibri" panose="020F0502020204030204" pitchFamily="34" charset="0"/>
                <a:ea typeface="Cambria" panose="02040503050406030204" pitchFamily="18" charset="0"/>
                <a:cs typeface="Times New Roman" panose="02020603050405020304" pitchFamily="18" charset="0"/>
              </a:rPr>
              <a:t>How do parents know what poor attendance is?</a:t>
            </a:r>
          </a:p>
          <a:p>
            <a:pPr marL="257175" indent="-257175">
              <a:lnSpc>
                <a:spcPct val="107000"/>
              </a:lnSpc>
              <a:spcAft>
                <a:spcPts val="600"/>
              </a:spcAft>
              <a:buFont typeface="Arial" panose="020B0604020202020204" pitchFamily="34" charset="0"/>
              <a:buChar char="•"/>
            </a:pPr>
            <a:r>
              <a:rPr lang="en-GB" sz="2400">
                <a:latin typeface="Calibri" panose="020F0502020204030204" pitchFamily="34" charset="0"/>
                <a:ea typeface="Cambria" panose="02040503050406030204" pitchFamily="18" charset="0"/>
                <a:cs typeface="Times New Roman" panose="02020603050405020304" pitchFamily="18" charset="0"/>
              </a:rPr>
              <a:t>RCT in 203 schools shows if given more (better) information parents act differently.</a:t>
            </a:r>
          </a:p>
          <a:p>
            <a:pPr marL="257175" indent="-257175">
              <a:lnSpc>
                <a:spcPct val="107000"/>
              </a:lnSpc>
              <a:spcAft>
                <a:spcPts val="600"/>
              </a:spcAft>
              <a:buFont typeface="Arial" panose="020B0604020202020204" pitchFamily="34" charset="0"/>
              <a:buChar char="•"/>
            </a:pPr>
            <a:endParaRPr lang="en-GB" sz="2400">
              <a:latin typeface="Calibri" panose="020F0502020204030204" pitchFamily="34" charset="0"/>
              <a:ea typeface="Cambria" panose="020405030504060302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A24A8C35-508C-41B6-B0A2-E3E99CF9062A}"/>
              </a:ext>
            </a:extLst>
          </p:cNvPr>
          <p:cNvPicPr>
            <a:picLocks noChangeAspect="1"/>
          </p:cNvPicPr>
          <p:nvPr/>
        </p:nvPicPr>
        <p:blipFill>
          <a:blip r:embed="rId3"/>
          <a:stretch>
            <a:fillRect/>
          </a:stretch>
        </p:blipFill>
        <p:spPr>
          <a:xfrm>
            <a:off x="8444973" y="1641382"/>
            <a:ext cx="3324860" cy="3467039"/>
          </a:xfrm>
          <a:prstGeom prst="rect">
            <a:avLst/>
          </a:prstGeom>
          <a:ln>
            <a:solidFill>
              <a:schemeClr val="tx1"/>
            </a:solidFill>
          </a:ln>
        </p:spPr>
      </p:pic>
      <p:pic>
        <p:nvPicPr>
          <p:cNvPr id="8" name="Picture 7">
            <a:extLst>
              <a:ext uri="{FF2B5EF4-FFF2-40B4-BE49-F238E27FC236}">
                <a16:creationId xmlns:a16="http://schemas.microsoft.com/office/drawing/2014/main" id="{6E8CAB67-DF92-6246-AC9B-12DE3BFDD3F6}"/>
              </a:ext>
            </a:extLst>
          </p:cNvPr>
          <p:cNvPicPr>
            <a:picLocks noChangeAspect="1"/>
          </p:cNvPicPr>
          <p:nvPr/>
        </p:nvPicPr>
        <p:blipFill>
          <a:blip r:embed="rId4"/>
          <a:stretch>
            <a:fillRect/>
          </a:stretch>
        </p:blipFill>
        <p:spPr>
          <a:xfrm>
            <a:off x="109058" y="113495"/>
            <a:ext cx="1121266" cy="901574"/>
          </a:xfrm>
          <a:prstGeom prst="rect">
            <a:avLst/>
          </a:prstGeom>
        </p:spPr>
      </p:pic>
      <p:pic>
        <p:nvPicPr>
          <p:cNvPr id="3" name="Picture 2">
            <a:extLst>
              <a:ext uri="{FF2B5EF4-FFF2-40B4-BE49-F238E27FC236}">
                <a16:creationId xmlns:a16="http://schemas.microsoft.com/office/drawing/2014/main" id="{A0AE9624-3C72-1644-97F0-2E972862B466}"/>
              </a:ext>
            </a:extLst>
          </p:cNvPr>
          <p:cNvPicPr>
            <a:picLocks noChangeAspect="1"/>
          </p:cNvPicPr>
          <p:nvPr/>
        </p:nvPicPr>
        <p:blipFill rotWithShape="1">
          <a:blip r:embed="rId5"/>
          <a:srcRect r="-128" b="65"/>
          <a:stretch/>
        </p:blipFill>
        <p:spPr>
          <a:xfrm>
            <a:off x="454241" y="1015069"/>
            <a:ext cx="3669476" cy="5504214"/>
          </a:xfrm>
          <a:prstGeom prst="rect">
            <a:avLst/>
          </a:prstGeom>
          <a:ln>
            <a:solidFill>
              <a:schemeClr val="tx1"/>
            </a:solidFill>
          </a:ln>
        </p:spPr>
      </p:pic>
      <p:pic>
        <p:nvPicPr>
          <p:cNvPr id="6" name="Content Placeholder 3">
            <a:extLst>
              <a:ext uri="{FF2B5EF4-FFF2-40B4-BE49-F238E27FC236}">
                <a16:creationId xmlns:a16="http://schemas.microsoft.com/office/drawing/2014/main" id="{B4DA7548-B093-C048-82BB-0021C1A74927}"/>
              </a:ext>
            </a:extLst>
          </p:cNvPr>
          <p:cNvPicPr>
            <a:picLocks noChangeAspect="1"/>
          </p:cNvPicPr>
          <p:nvPr/>
        </p:nvPicPr>
        <p:blipFill rotWithShape="1">
          <a:blip r:embed="rId6"/>
          <a:srcRect b="29"/>
          <a:stretch/>
        </p:blipFill>
        <p:spPr>
          <a:xfrm>
            <a:off x="6660860" y="495416"/>
            <a:ext cx="3204000" cy="1013876"/>
          </a:xfrm>
          <a:prstGeom prst="rect">
            <a:avLst/>
          </a:prstGeom>
          <a:ln>
            <a:solidFill>
              <a:schemeClr val="tx1"/>
            </a:solidFill>
          </a:ln>
        </p:spPr>
      </p:pic>
      <p:sp>
        <p:nvSpPr>
          <p:cNvPr id="7" name="Rectangle 6">
            <a:extLst>
              <a:ext uri="{FF2B5EF4-FFF2-40B4-BE49-F238E27FC236}">
                <a16:creationId xmlns:a16="http://schemas.microsoft.com/office/drawing/2014/main" id="{693AB931-D13B-7C46-BCB2-83DFFB884470}"/>
              </a:ext>
            </a:extLst>
          </p:cNvPr>
          <p:cNvSpPr/>
          <p:nvPr/>
        </p:nvSpPr>
        <p:spPr>
          <a:xfrm>
            <a:off x="4468900" y="5318954"/>
            <a:ext cx="6096000" cy="1200329"/>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r>
              <a:rPr lang="en-US" b="1" dirty="0"/>
              <a:t>Absences matter and how you can help! </a:t>
            </a:r>
          </a:p>
          <a:p>
            <a:endParaRPr lang="en-US" dirty="0"/>
          </a:p>
          <a:p>
            <a:r>
              <a:rPr lang="en-US" dirty="0">
                <a:hlinkClick r:id="rId7"/>
              </a:rPr>
              <a:t>https://leadinglearner.me/2017/07/02/absences-matter-and-you-can-help/</a:t>
            </a:r>
            <a:r>
              <a:rPr lang="en-US" dirty="0"/>
              <a:t> </a:t>
            </a:r>
          </a:p>
        </p:txBody>
      </p:sp>
      <p:pic>
        <p:nvPicPr>
          <p:cNvPr id="9" name="Picture 8">
            <a:extLst>
              <a:ext uri="{FF2B5EF4-FFF2-40B4-BE49-F238E27FC236}">
                <a16:creationId xmlns:a16="http://schemas.microsoft.com/office/drawing/2014/main" id="{8107039F-0480-4341-B4E3-8D3675EE14E9}"/>
              </a:ext>
            </a:extLst>
          </p:cNvPr>
          <p:cNvPicPr>
            <a:picLocks noChangeAspect="1"/>
          </p:cNvPicPr>
          <p:nvPr/>
        </p:nvPicPr>
        <p:blipFill>
          <a:blip r:embed="rId8"/>
          <a:stretch>
            <a:fillRect/>
          </a:stretch>
        </p:blipFill>
        <p:spPr>
          <a:xfrm>
            <a:off x="10654132" y="5191390"/>
            <a:ext cx="1115701" cy="1472963"/>
          </a:xfrm>
          <a:prstGeom prst="rect">
            <a:avLst/>
          </a:prstGeom>
          <a:ln>
            <a:solidFill>
              <a:schemeClr val="tx1"/>
            </a:solidFill>
          </a:ln>
        </p:spPr>
      </p:pic>
    </p:spTree>
    <p:extLst>
      <p:ext uri="{BB962C8B-B14F-4D97-AF65-F5344CB8AC3E}">
        <p14:creationId xmlns:p14="http://schemas.microsoft.com/office/powerpoint/2010/main" val="1416489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AF858-0098-D249-BBFC-5294F7AEBD5D}"/>
              </a:ext>
            </a:extLst>
          </p:cNvPr>
          <p:cNvSpPr>
            <a:spLocks noGrp="1"/>
          </p:cNvSpPr>
          <p:nvPr>
            <p:ph type="title"/>
          </p:nvPr>
        </p:nvSpPr>
        <p:spPr>
          <a:xfrm>
            <a:off x="4909456" y="3004458"/>
            <a:ext cx="6520543" cy="622641"/>
          </a:xfrm>
        </p:spPr>
        <p:txBody>
          <a:bodyPr>
            <a:normAutofit fontScale="90000"/>
          </a:bodyPr>
          <a:lstStyle/>
          <a:p>
            <a:endParaRPr lang="en-US"/>
          </a:p>
        </p:txBody>
      </p:sp>
      <p:pic>
        <p:nvPicPr>
          <p:cNvPr id="4" name="Content Placeholder 3">
            <a:extLst>
              <a:ext uri="{FF2B5EF4-FFF2-40B4-BE49-F238E27FC236}">
                <a16:creationId xmlns:a16="http://schemas.microsoft.com/office/drawing/2014/main" id="{68B54D1B-D81E-A549-8170-AFFD6D6FF1F8}"/>
              </a:ext>
            </a:extLst>
          </p:cNvPr>
          <p:cNvPicPr>
            <a:picLocks noGrp="1" noChangeAspect="1"/>
          </p:cNvPicPr>
          <p:nvPr>
            <p:ph idx="1"/>
          </p:nvPr>
        </p:nvPicPr>
        <p:blipFill>
          <a:blip r:embed="rId2"/>
          <a:stretch>
            <a:fillRect/>
          </a:stretch>
        </p:blipFill>
        <p:spPr>
          <a:xfrm>
            <a:off x="1867561" y="1628983"/>
            <a:ext cx="2718806" cy="3831282"/>
          </a:xfrm>
          <a:prstGeom prst="rect">
            <a:avLst/>
          </a:prstGeom>
          <a:ln>
            <a:solidFill>
              <a:schemeClr val="tx1"/>
            </a:solidFill>
          </a:ln>
        </p:spPr>
      </p:pic>
      <p:pic>
        <p:nvPicPr>
          <p:cNvPr id="6" name="Picture 5">
            <a:extLst>
              <a:ext uri="{FF2B5EF4-FFF2-40B4-BE49-F238E27FC236}">
                <a16:creationId xmlns:a16="http://schemas.microsoft.com/office/drawing/2014/main" id="{058E5CF0-0BDD-6043-900E-7710466702C1}"/>
              </a:ext>
            </a:extLst>
          </p:cNvPr>
          <p:cNvPicPr>
            <a:picLocks noChangeAspect="1"/>
          </p:cNvPicPr>
          <p:nvPr/>
        </p:nvPicPr>
        <p:blipFill>
          <a:blip r:embed="rId3"/>
          <a:stretch>
            <a:fillRect/>
          </a:stretch>
        </p:blipFill>
        <p:spPr>
          <a:xfrm>
            <a:off x="109058" y="113495"/>
            <a:ext cx="1121266" cy="901574"/>
          </a:xfrm>
          <a:prstGeom prst="rect">
            <a:avLst/>
          </a:prstGeom>
        </p:spPr>
      </p:pic>
      <p:pic>
        <p:nvPicPr>
          <p:cNvPr id="8" name="Content Placeholder 8">
            <a:extLst>
              <a:ext uri="{FF2B5EF4-FFF2-40B4-BE49-F238E27FC236}">
                <a16:creationId xmlns:a16="http://schemas.microsoft.com/office/drawing/2014/main" id="{E69B912E-74EE-644F-B2D1-A24003C3FEFC}"/>
              </a:ext>
            </a:extLst>
          </p:cNvPr>
          <p:cNvPicPr>
            <a:picLocks noChangeAspect="1"/>
          </p:cNvPicPr>
          <p:nvPr/>
        </p:nvPicPr>
        <p:blipFill>
          <a:blip r:embed="rId4"/>
          <a:stretch>
            <a:fillRect/>
          </a:stretch>
        </p:blipFill>
        <p:spPr>
          <a:xfrm>
            <a:off x="5555634" y="1633348"/>
            <a:ext cx="5228186" cy="3831282"/>
          </a:xfrm>
          <a:prstGeom prst="rect">
            <a:avLst/>
          </a:prstGeom>
          <a:ln>
            <a:solidFill>
              <a:schemeClr val="tx1"/>
            </a:solidFill>
          </a:ln>
        </p:spPr>
      </p:pic>
    </p:spTree>
    <p:extLst>
      <p:ext uri="{BB962C8B-B14F-4D97-AF65-F5344CB8AC3E}">
        <p14:creationId xmlns:p14="http://schemas.microsoft.com/office/powerpoint/2010/main" val="40171676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C93AD8F-55DB-304D-8069-90274E4AFE5A}"/>
              </a:ext>
            </a:extLst>
          </p:cNvPr>
          <p:cNvPicPr>
            <a:picLocks noChangeAspect="1"/>
          </p:cNvPicPr>
          <p:nvPr/>
        </p:nvPicPr>
        <p:blipFill>
          <a:blip r:embed="rId2"/>
          <a:stretch>
            <a:fillRect/>
          </a:stretch>
        </p:blipFill>
        <p:spPr>
          <a:xfrm>
            <a:off x="109058" y="113495"/>
            <a:ext cx="1121266" cy="901574"/>
          </a:xfrm>
          <a:prstGeom prst="rect">
            <a:avLst/>
          </a:prstGeom>
        </p:spPr>
      </p:pic>
      <p:pic>
        <p:nvPicPr>
          <p:cNvPr id="5" name="Picture 4">
            <a:extLst>
              <a:ext uri="{FF2B5EF4-FFF2-40B4-BE49-F238E27FC236}">
                <a16:creationId xmlns:a16="http://schemas.microsoft.com/office/drawing/2014/main" id="{2969B9FC-DF88-9A4C-8F75-0E51632355B1}"/>
              </a:ext>
            </a:extLst>
          </p:cNvPr>
          <p:cNvPicPr>
            <a:picLocks noChangeAspect="1"/>
          </p:cNvPicPr>
          <p:nvPr/>
        </p:nvPicPr>
        <p:blipFill rotWithShape="1">
          <a:blip r:embed="rId3">
            <a:extLst>
              <a:ext uri="{BEBA8EAE-BF5A-486C-A8C5-ECC9F3942E4B}">
                <a14:imgProps xmlns:a14="http://schemas.microsoft.com/office/drawing/2010/main">
                  <a14:imgLayer>
                    <a14:imgEffect>
                      <a14:sharpenSoften amount="100000"/>
                    </a14:imgEffect>
                  </a14:imgLayer>
                </a14:imgProps>
              </a:ext>
            </a:extLst>
          </a:blip>
          <a:srcRect r="24" b="36"/>
          <a:stretch/>
        </p:blipFill>
        <p:spPr>
          <a:xfrm>
            <a:off x="1010190" y="1202266"/>
            <a:ext cx="3420533" cy="4707467"/>
          </a:xfrm>
          <a:prstGeom prst="rect">
            <a:avLst/>
          </a:prstGeom>
          <a:ln>
            <a:solidFill>
              <a:schemeClr val="tx1"/>
            </a:solidFill>
          </a:ln>
        </p:spPr>
      </p:pic>
      <p:sp>
        <p:nvSpPr>
          <p:cNvPr id="6" name="Rectangle 5">
            <a:extLst>
              <a:ext uri="{FF2B5EF4-FFF2-40B4-BE49-F238E27FC236}">
                <a16:creationId xmlns:a16="http://schemas.microsoft.com/office/drawing/2014/main" id="{0114CCB3-F731-9A44-9576-3521843FB482}"/>
              </a:ext>
            </a:extLst>
          </p:cNvPr>
          <p:cNvSpPr/>
          <p:nvPr/>
        </p:nvSpPr>
        <p:spPr>
          <a:xfrm>
            <a:off x="4792134" y="2124838"/>
            <a:ext cx="6096000" cy="2862322"/>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spcAft>
                <a:spcPts val="0"/>
              </a:spcAft>
            </a:pPr>
            <a:r>
              <a:rPr lang="en-GB" b="1" dirty="0">
                <a:ea typeface="Times New Roman" panose="02020603050405020304" pitchFamily="18" charset="0"/>
              </a:rPr>
              <a:t>The </a:t>
            </a:r>
            <a:r>
              <a:rPr lang="en-GB" b="1" u="sng" dirty="0">
                <a:ea typeface="Times New Roman" panose="02020603050405020304" pitchFamily="18" charset="0"/>
              </a:rPr>
              <a:t>review of outcomes </a:t>
            </a:r>
            <a:r>
              <a:rPr lang="en-GB" b="1" dirty="0">
                <a:ea typeface="Times New Roman" panose="02020603050405020304" pitchFamily="18" charset="0"/>
              </a:rPr>
              <a:t>section is about reflecting on the effectiveness of our ongoing strategies. We might adjust and change approaches based on ongoing evaluation. This is fundamental to better long term outcomes for pupils.</a:t>
            </a:r>
          </a:p>
          <a:p>
            <a:pPr>
              <a:spcAft>
                <a:spcPts val="0"/>
              </a:spcAft>
            </a:pPr>
            <a:endParaRPr lang="en-GB" b="1" dirty="0">
              <a:ea typeface="Times New Roman" panose="02020603050405020304" pitchFamily="18" charset="0"/>
            </a:endParaRPr>
          </a:p>
          <a:p>
            <a:r>
              <a:rPr lang="en-GB" b="1" dirty="0"/>
              <a:t>Remember that a number of planned strategies might not have been fully implemented due to Covid 19 restrictions and partial school closures. Resources were often diverted to support acute and unplanned need arising from the pandemic. </a:t>
            </a:r>
          </a:p>
        </p:txBody>
      </p:sp>
    </p:spTree>
    <p:extLst>
      <p:ext uri="{BB962C8B-B14F-4D97-AF65-F5344CB8AC3E}">
        <p14:creationId xmlns:p14="http://schemas.microsoft.com/office/powerpoint/2010/main" val="30964884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E38B4F-C406-6745-AD4C-7528024DB521}"/>
              </a:ext>
            </a:extLst>
          </p:cNvPr>
          <p:cNvSpPr/>
          <p:nvPr/>
        </p:nvSpPr>
        <p:spPr>
          <a:xfrm>
            <a:off x="228600" y="-187294"/>
            <a:ext cx="11963400" cy="6863417"/>
          </a:xfrm>
          <a:prstGeom prst="rect">
            <a:avLst/>
          </a:prstGeom>
        </p:spPr>
        <p:txBody>
          <a:bodyPr wrap="square">
            <a:spAutoFit/>
          </a:bodyPr>
          <a:lstStyle/>
          <a:p>
            <a:br>
              <a:rPr lang="en-GB" sz="2000" dirty="0"/>
            </a:br>
            <a:r>
              <a:rPr lang="en-US" sz="2000" b="1" dirty="0"/>
              <a:t>When evaluating impact, do:</a:t>
            </a:r>
            <a:br>
              <a:rPr lang="en-GB" sz="2000" b="1" dirty="0"/>
            </a:br>
            <a:r>
              <a:rPr lang="en-GB" sz="2000" b="1" dirty="0"/>
              <a:t>- </a:t>
            </a:r>
            <a:r>
              <a:rPr lang="en-GB" sz="2000" dirty="0"/>
              <a:t>Focus on whether activity has been successful, and in what circumstances. </a:t>
            </a:r>
            <a:r>
              <a:rPr lang="en-GB" sz="2000" i="1" dirty="0">
                <a:solidFill>
                  <a:srgbClr val="0070C0"/>
                </a:solidFill>
              </a:rPr>
              <a:t>Evaluate, don’t prove.</a:t>
            </a:r>
            <a:br>
              <a:rPr lang="en-GB" sz="2000" dirty="0"/>
            </a:br>
            <a:r>
              <a:rPr lang="en-GB" sz="2000" dirty="0"/>
              <a:t>- Look for evidence of impact on pupil outcomes</a:t>
            </a:r>
            <a:br>
              <a:rPr lang="en-GB" sz="2000" dirty="0"/>
            </a:br>
            <a:r>
              <a:rPr lang="en-GB" sz="2000" dirty="0"/>
              <a:t>- Put in place a robust evaluation framework at the start of the strategy. </a:t>
            </a:r>
            <a:r>
              <a:rPr lang="en-GB" sz="2000" i="1" dirty="0">
                <a:solidFill>
                  <a:srgbClr val="0070C0"/>
                </a:solidFill>
              </a:rPr>
              <a:t>Set milestones.</a:t>
            </a:r>
            <a:br>
              <a:rPr lang="en-GB" sz="2000" dirty="0"/>
            </a:br>
            <a:r>
              <a:rPr lang="en-GB" sz="2000" dirty="0"/>
              <a:t>- Ensure that the evaluation framework is transparent. </a:t>
            </a:r>
            <a:r>
              <a:rPr lang="en-GB" sz="2000" i="1" dirty="0">
                <a:solidFill>
                  <a:srgbClr val="0070C0"/>
                </a:solidFill>
              </a:rPr>
              <a:t>Set out in advance.</a:t>
            </a:r>
            <a:br>
              <a:rPr lang="en-GB" sz="2000" dirty="0"/>
            </a:br>
            <a:r>
              <a:rPr lang="en-GB" sz="2000" dirty="0"/>
              <a:t>- Report on progress against that framework. </a:t>
            </a:r>
            <a:r>
              <a:rPr lang="en-GB" sz="2000" i="1" dirty="0">
                <a:solidFill>
                  <a:srgbClr val="0070C0"/>
                </a:solidFill>
              </a:rPr>
              <a:t>With governors.</a:t>
            </a:r>
            <a:br>
              <a:rPr lang="en-GB" sz="2000" dirty="0"/>
            </a:br>
            <a:r>
              <a:rPr lang="en-GB" sz="2000" dirty="0"/>
              <a:t>- Judge our success based on outcomes for disadvantaged pupils, not institutions. </a:t>
            </a:r>
            <a:r>
              <a:rPr lang="en-GB" sz="2000" i="1" dirty="0">
                <a:solidFill>
                  <a:srgbClr val="0070C0"/>
                </a:solidFill>
              </a:rPr>
              <a:t>Pupil outcomes &gt; Ofsted grades</a:t>
            </a:r>
          </a:p>
          <a:p>
            <a:r>
              <a:rPr lang="en-GB" sz="2000" dirty="0"/>
              <a:t>- Decouple evaluation from accountability.</a:t>
            </a:r>
            <a:br>
              <a:rPr lang="en-GB" sz="2000" dirty="0"/>
            </a:br>
            <a:r>
              <a:rPr lang="en-GB" sz="2000" dirty="0"/>
              <a:t> </a:t>
            </a:r>
            <a:br>
              <a:rPr lang="en-GB" sz="2000" b="1" dirty="0"/>
            </a:br>
            <a:r>
              <a:rPr lang="en-US" sz="2000" b="1" dirty="0"/>
              <a:t>When evaluating impact, don’t:</a:t>
            </a:r>
            <a:br>
              <a:rPr lang="en-GB" sz="2000" b="1" dirty="0"/>
            </a:br>
            <a:r>
              <a:rPr lang="en-GB" sz="2000" b="1" dirty="0"/>
              <a:t>- </a:t>
            </a:r>
            <a:r>
              <a:rPr lang="en-US" sz="2000" dirty="0"/>
              <a:t>Base evaluation of improvement on the weakest datasets, in order to can claim credit for any small improvements.</a:t>
            </a:r>
            <a:br>
              <a:rPr lang="en-GB" sz="2000" b="1" dirty="0"/>
            </a:br>
            <a:r>
              <a:rPr lang="en-GB" sz="2000" b="1" dirty="0"/>
              <a:t>- </a:t>
            </a:r>
            <a:r>
              <a:rPr lang="en-US" sz="2000" dirty="0"/>
              <a:t>Base evaluation of improvement on the reactions of those delivering the plan.</a:t>
            </a:r>
            <a:br>
              <a:rPr lang="en-GB" sz="2000" b="1" dirty="0"/>
            </a:br>
            <a:r>
              <a:rPr lang="en-GB" sz="2000" b="1" dirty="0"/>
              <a:t>- </a:t>
            </a:r>
            <a:r>
              <a:rPr lang="en-US" sz="2000" dirty="0"/>
              <a:t>Base evaluation of improvement on selected schools that were the most enthusiastic about the plan.</a:t>
            </a:r>
            <a:br>
              <a:rPr lang="en-GB" sz="2000" b="1" dirty="0"/>
            </a:br>
            <a:r>
              <a:rPr lang="en-GB" sz="2000" b="1" dirty="0"/>
              <a:t>- </a:t>
            </a:r>
            <a:r>
              <a:rPr lang="en-US" sz="2000" dirty="0"/>
              <a:t>Use vague outcome measures from the start, making success easier to claim.</a:t>
            </a:r>
            <a:br>
              <a:rPr lang="en-GB" sz="2000" b="1" dirty="0"/>
            </a:br>
            <a:r>
              <a:rPr lang="en-GB" sz="2000" b="1" dirty="0"/>
              <a:t>- </a:t>
            </a:r>
            <a:r>
              <a:rPr lang="en-US" sz="2000" dirty="0"/>
              <a:t>Use one set of </a:t>
            </a:r>
            <a:r>
              <a:rPr lang="en-US" sz="2000" dirty="0" err="1"/>
              <a:t>favourable</a:t>
            </a:r>
            <a:r>
              <a:rPr lang="en-US" sz="2000" dirty="0"/>
              <a:t> data or ignore any negative findings</a:t>
            </a:r>
            <a:r>
              <a:rPr lang="en-US" sz="2000" dirty="0">
                <a:solidFill>
                  <a:srgbClr val="0070C0"/>
                </a:solidFill>
              </a:rPr>
              <a:t>: avoid </a:t>
            </a:r>
            <a:r>
              <a:rPr lang="en-US" sz="2000" i="1" dirty="0">
                <a:solidFill>
                  <a:srgbClr val="0070C0"/>
                </a:solidFill>
              </a:rPr>
              <a:t>‘X% of pupils didn’t attain well as they have SEND’.</a:t>
            </a:r>
            <a:br>
              <a:rPr lang="en-GB" sz="2000" b="1" i="1" dirty="0"/>
            </a:br>
            <a:r>
              <a:rPr lang="en-GB" sz="2000" b="1" dirty="0"/>
              <a:t>- </a:t>
            </a:r>
            <a:r>
              <a:rPr lang="en-US" sz="2000" dirty="0"/>
              <a:t>Use sets of data that avoid focusing on pupil learning outcomes.</a:t>
            </a:r>
            <a:br>
              <a:rPr lang="en-GB" sz="2000" b="1" dirty="0"/>
            </a:br>
            <a:r>
              <a:rPr lang="en-US" sz="2000" dirty="0"/>
              <a:t> </a:t>
            </a:r>
            <a:br>
              <a:rPr lang="en-GB" sz="2000" b="1" dirty="0"/>
            </a:br>
            <a:r>
              <a:rPr lang="en-US" sz="2000" i="1" dirty="0"/>
              <a:t>Evaluation is fundamental to continuous improvement and to building a solid evidence base that will enable the plan to impact on pupils. </a:t>
            </a:r>
            <a:endParaRPr lang="en-US" sz="2000" dirty="0"/>
          </a:p>
        </p:txBody>
      </p:sp>
    </p:spTree>
    <p:extLst>
      <p:ext uri="{BB962C8B-B14F-4D97-AF65-F5344CB8AC3E}">
        <p14:creationId xmlns:p14="http://schemas.microsoft.com/office/powerpoint/2010/main" val="14578538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EBCF56D-B22A-D845-A43A-9CB37FFCC05F}"/>
              </a:ext>
            </a:extLst>
          </p:cNvPr>
          <p:cNvPicPr>
            <a:picLocks noChangeAspect="1"/>
          </p:cNvPicPr>
          <p:nvPr/>
        </p:nvPicPr>
        <p:blipFill>
          <a:blip r:embed="rId2"/>
          <a:stretch>
            <a:fillRect/>
          </a:stretch>
        </p:blipFill>
        <p:spPr>
          <a:xfrm>
            <a:off x="109058" y="113495"/>
            <a:ext cx="1121266" cy="901574"/>
          </a:xfrm>
          <a:prstGeom prst="rect">
            <a:avLst/>
          </a:prstGeom>
        </p:spPr>
      </p:pic>
      <p:pic>
        <p:nvPicPr>
          <p:cNvPr id="7" name="Picture 6">
            <a:extLst>
              <a:ext uri="{FF2B5EF4-FFF2-40B4-BE49-F238E27FC236}">
                <a16:creationId xmlns:a16="http://schemas.microsoft.com/office/drawing/2014/main" id="{6ADB5DD3-DB35-CD4E-92C6-AEF250C018D3}"/>
              </a:ext>
            </a:extLst>
          </p:cNvPr>
          <p:cNvPicPr>
            <a:picLocks noChangeAspect="1"/>
          </p:cNvPicPr>
          <p:nvPr/>
        </p:nvPicPr>
        <p:blipFill rotWithShape="1">
          <a:blip r:embed="rId3">
            <a:extLst>
              <a:ext uri="{BEBA8EAE-BF5A-486C-A8C5-ECC9F3942E4B}">
                <a14:imgProps xmlns:a14="http://schemas.microsoft.com/office/drawing/2010/main">
                  <a14:imgLayer>
                    <a14:imgEffect>
                      <a14:sharpenSoften amount="100000"/>
                    </a14:imgEffect>
                  </a14:imgLayer>
                </a14:imgProps>
              </a:ext>
            </a:extLst>
          </a:blip>
          <a:srcRect r="-1"/>
          <a:stretch/>
        </p:blipFill>
        <p:spPr>
          <a:xfrm>
            <a:off x="982132" y="1150535"/>
            <a:ext cx="3352801" cy="4724400"/>
          </a:xfrm>
          <a:prstGeom prst="rect">
            <a:avLst/>
          </a:prstGeom>
          <a:ln>
            <a:solidFill>
              <a:schemeClr val="tx1"/>
            </a:solidFill>
          </a:ln>
        </p:spPr>
      </p:pic>
      <p:sp>
        <p:nvSpPr>
          <p:cNvPr id="8" name="Rectangle 7">
            <a:extLst>
              <a:ext uri="{FF2B5EF4-FFF2-40B4-BE49-F238E27FC236}">
                <a16:creationId xmlns:a16="http://schemas.microsoft.com/office/drawing/2014/main" id="{39E1B3D5-3222-8144-B6A9-23302F10C75E}"/>
              </a:ext>
            </a:extLst>
          </p:cNvPr>
          <p:cNvSpPr/>
          <p:nvPr/>
        </p:nvSpPr>
        <p:spPr>
          <a:xfrm>
            <a:off x="4792134" y="1527576"/>
            <a:ext cx="6096000" cy="3970318"/>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spcAft>
                <a:spcPts val="0"/>
              </a:spcAft>
            </a:pPr>
            <a:r>
              <a:rPr lang="en-GB" b="1" dirty="0">
                <a:ea typeface="Times New Roman" panose="02020603050405020304" pitchFamily="18" charset="0"/>
              </a:rPr>
              <a:t>This final </a:t>
            </a:r>
            <a:r>
              <a:rPr lang="en-GB" b="1" u="sng" dirty="0">
                <a:ea typeface="Times New Roman" panose="02020603050405020304" pitchFamily="18" charset="0"/>
              </a:rPr>
              <a:t>further information </a:t>
            </a:r>
            <a:r>
              <a:rPr lang="en-GB" b="1" dirty="0">
                <a:ea typeface="Times New Roman" panose="02020603050405020304" pitchFamily="18" charset="0"/>
              </a:rPr>
              <a:t>section links to the initial intent statement. It looks to help school leaders to articulate how their strategies are evolving, adapting and changing over time. Anyone who visits a school to learn about their Pupil Premium strategy will see a ‘still from a reel of film’. This section helps to add to that. Again, to tell the story of the school and its evolving approach to disadvantage. This is important as our knowledge about how best to do this improves all the time. </a:t>
            </a:r>
            <a:endParaRPr lang="en-GB" dirty="0">
              <a:ea typeface="Times New Roman" panose="02020603050405020304" pitchFamily="18" charset="0"/>
            </a:endParaRPr>
          </a:p>
          <a:p>
            <a:pPr>
              <a:spcAft>
                <a:spcPts val="0"/>
              </a:spcAft>
            </a:pPr>
            <a:r>
              <a:rPr lang="en-GB" b="1" dirty="0">
                <a:ea typeface="Times New Roman" panose="02020603050405020304" pitchFamily="18" charset="0"/>
              </a:rPr>
              <a:t> </a:t>
            </a:r>
            <a:endParaRPr lang="en-GB" dirty="0">
              <a:ea typeface="Times New Roman" panose="02020603050405020304" pitchFamily="18" charset="0"/>
            </a:endParaRPr>
          </a:p>
          <a:p>
            <a:pPr>
              <a:spcAft>
                <a:spcPts val="0"/>
              </a:spcAft>
            </a:pPr>
            <a:r>
              <a:rPr lang="en-GB" b="1" dirty="0">
                <a:ea typeface="Times New Roman" panose="02020603050405020304" pitchFamily="18" charset="0"/>
              </a:rPr>
              <a:t>Five years ago, label led / accountability led approaches were common. The most exciting change for our disadvantaged pupils, and those that work with those pupils is that schools are focusing on the controllable factors impacting on learning in ever greater numbers. This is key to success. </a:t>
            </a:r>
            <a:endParaRPr lang="en-GB" dirty="0">
              <a:ea typeface="Times New Roman" panose="02020603050405020304" pitchFamily="18" charset="0"/>
            </a:endParaRPr>
          </a:p>
        </p:txBody>
      </p:sp>
    </p:spTree>
    <p:extLst>
      <p:ext uri="{BB962C8B-B14F-4D97-AF65-F5344CB8AC3E}">
        <p14:creationId xmlns:p14="http://schemas.microsoft.com/office/powerpoint/2010/main" val="26024359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2911BCC-2EF1-4344-8092-406021133B3F}"/>
              </a:ext>
            </a:extLst>
          </p:cNvPr>
          <p:cNvSpPr txBox="1"/>
          <p:nvPr/>
        </p:nvSpPr>
        <p:spPr>
          <a:xfrm>
            <a:off x="1410808" y="1015069"/>
            <a:ext cx="4681234" cy="532453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285750" indent="-285750">
              <a:buFont typeface="Arial" panose="020B0604020202020204" pitchFamily="34" charset="0"/>
              <a:buChar char="•"/>
            </a:pPr>
            <a:r>
              <a:rPr lang="en-US" sz="2000" dirty="0"/>
              <a:t>Improve pupils as learners. Don’t try to ’middle </a:t>
            </a:r>
            <a:r>
              <a:rPr lang="en-US" sz="2000" dirty="0" err="1"/>
              <a:t>classize</a:t>
            </a:r>
            <a:r>
              <a:rPr lang="en-US" sz="2000" dirty="0"/>
              <a:t>’ pupils</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High expectations are fundamental</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Assessment not assumptions</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Learning led, not label led approaches</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Intervene early, consider trade offs</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Secure a collective responsibility</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Avoid bias</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Consistency and quality of relationships matter. Classroom interactions are key.</a:t>
            </a:r>
          </a:p>
        </p:txBody>
      </p:sp>
      <p:pic>
        <p:nvPicPr>
          <p:cNvPr id="3" name="Picture 2">
            <a:extLst>
              <a:ext uri="{FF2B5EF4-FFF2-40B4-BE49-F238E27FC236}">
                <a16:creationId xmlns:a16="http://schemas.microsoft.com/office/drawing/2014/main" id="{093F39E5-55F8-C240-8646-9832F71775B5}"/>
              </a:ext>
            </a:extLst>
          </p:cNvPr>
          <p:cNvPicPr>
            <a:picLocks noChangeAspect="1"/>
          </p:cNvPicPr>
          <p:nvPr/>
        </p:nvPicPr>
        <p:blipFill>
          <a:blip r:embed="rId2"/>
          <a:stretch>
            <a:fillRect/>
          </a:stretch>
        </p:blipFill>
        <p:spPr>
          <a:xfrm>
            <a:off x="109058" y="113495"/>
            <a:ext cx="1121266" cy="901574"/>
          </a:xfrm>
          <a:prstGeom prst="rect">
            <a:avLst/>
          </a:prstGeom>
        </p:spPr>
      </p:pic>
      <p:sp>
        <p:nvSpPr>
          <p:cNvPr id="4" name="TextBox 3">
            <a:extLst>
              <a:ext uri="{FF2B5EF4-FFF2-40B4-BE49-F238E27FC236}">
                <a16:creationId xmlns:a16="http://schemas.microsoft.com/office/drawing/2014/main" id="{A9E8F6ED-E573-444F-9080-A318DD512856}"/>
              </a:ext>
            </a:extLst>
          </p:cNvPr>
          <p:cNvSpPr txBox="1"/>
          <p:nvPr/>
        </p:nvSpPr>
        <p:spPr>
          <a:xfrm>
            <a:off x="6840187" y="1015069"/>
            <a:ext cx="4678878" cy="532453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342900" indent="-342900">
              <a:buFont typeface="Arial" panose="020B0604020202020204" pitchFamily="34" charset="0"/>
              <a:buChar char="•"/>
            </a:pPr>
            <a:r>
              <a:rPr lang="en-US" sz="2000"/>
              <a:t>Address the language gap</a:t>
            </a:r>
          </a:p>
          <a:p>
            <a:pPr marL="285750" indent="-285750">
              <a:buFont typeface="Arial" panose="020B0604020202020204" pitchFamily="34" charset="0"/>
              <a:buChar char="•"/>
            </a:pPr>
            <a:endParaRPr lang="en-US" sz="2000"/>
          </a:p>
          <a:p>
            <a:pPr marL="285750" indent="-285750">
              <a:buFont typeface="Arial" panose="020B0604020202020204" pitchFamily="34" charset="0"/>
              <a:buChar char="•"/>
            </a:pPr>
            <a:r>
              <a:rPr lang="en-US" sz="2000"/>
              <a:t>Reading is key to success</a:t>
            </a:r>
          </a:p>
          <a:p>
            <a:pPr marL="285750" indent="-285750">
              <a:buFont typeface="Arial" panose="020B0604020202020204" pitchFamily="34" charset="0"/>
              <a:buChar char="•"/>
            </a:pPr>
            <a:endParaRPr lang="en-US" sz="2000"/>
          </a:p>
          <a:p>
            <a:pPr marL="285750" indent="-285750">
              <a:buFont typeface="Arial" panose="020B0604020202020204" pitchFamily="34" charset="0"/>
              <a:buChar char="•"/>
            </a:pPr>
            <a:r>
              <a:rPr lang="en-US" sz="2000"/>
              <a:t>Avoid a deficit discourse around disadvantage. Issues may not always lie with pupils and families</a:t>
            </a:r>
          </a:p>
          <a:p>
            <a:pPr marL="285750" indent="-285750">
              <a:buFont typeface="Arial" panose="020B0604020202020204" pitchFamily="34" charset="0"/>
              <a:buChar char="•"/>
            </a:pPr>
            <a:endParaRPr lang="en-US" sz="2000"/>
          </a:p>
          <a:p>
            <a:pPr marL="285750" indent="-285750">
              <a:buFont typeface="Arial" panose="020B0604020202020204" pitchFamily="34" charset="0"/>
              <a:buChar char="•"/>
            </a:pPr>
            <a:r>
              <a:rPr lang="en-US" sz="2000"/>
              <a:t>Give teachers the support, knowledge and skills to meet the needs of disadvantaged pupils</a:t>
            </a:r>
          </a:p>
          <a:p>
            <a:pPr marL="285750" indent="-285750">
              <a:buFont typeface="Arial" panose="020B0604020202020204" pitchFamily="34" charset="0"/>
              <a:buChar char="•"/>
            </a:pPr>
            <a:endParaRPr lang="en-US" sz="2000"/>
          </a:p>
          <a:p>
            <a:pPr marL="285750" indent="-285750">
              <a:buFont typeface="Arial" panose="020B0604020202020204" pitchFamily="34" charset="0"/>
              <a:buChar char="•"/>
            </a:pPr>
            <a:r>
              <a:rPr lang="en-US" sz="2000"/>
              <a:t>See life through the lens of disadvantaged pupils</a:t>
            </a:r>
          </a:p>
          <a:p>
            <a:pPr marL="285750" indent="-285750">
              <a:buFont typeface="Arial" panose="020B0604020202020204" pitchFamily="34" charset="0"/>
              <a:buChar char="•"/>
            </a:pPr>
            <a:endParaRPr lang="en-US" sz="2000"/>
          </a:p>
          <a:p>
            <a:pPr marL="285750" indent="-285750">
              <a:buFont typeface="Arial" panose="020B0604020202020204" pitchFamily="34" charset="0"/>
              <a:buChar char="•"/>
            </a:pPr>
            <a:r>
              <a:rPr lang="en-US" sz="2000"/>
              <a:t>Decouple evaluation from accountability. Evaluate don’t prove.</a:t>
            </a:r>
          </a:p>
        </p:txBody>
      </p:sp>
      <p:sp>
        <p:nvSpPr>
          <p:cNvPr id="5" name="TextBox 4">
            <a:extLst>
              <a:ext uri="{FF2B5EF4-FFF2-40B4-BE49-F238E27FC236}">
                <a16:creationId xmlns:a16="http://schemas.microsoft.com/office/drawing/2014/main" id="{5CFB63ED-04A2-E04E-B44F-8FD208151AE4}"/>
              </a:ext>
            </a:extLst>
          </p:cNvPr>
          <p:cNvSpPr txBox="1"/>
          <p:nvPr/>
        </p:nvSpPr>
        <p:spPr>
          <a:xfrm>
            <a:off x="1410808" y="486889"/>
            <a:ext cx="2674304" cy="400110"/>
          </a:xfrm>
          <a:prstGeom prst="rect">
            <a:avLst/>
          </a:prstGeom>
          <a:noFill/>
        </p:spPr>
        <p:txBody>
          <a:bodyPr wrap="square" rtlCol="0">
            <a:spAutoFit/>
          </a:bodyPr>
          <a:lstStyle/>
          <a:p>
            <a:r>
              <a:rPr lang="en-US" sz="2000" b="1"/>
              <a:t>So finally…</a:t>
            </a:r>
          </a:p>
        </p:txBody>
      </p:sp>
    </p:spTree>
    <p:extLst>
      <p:ext uri="{BB962C8B-B14F-4D97-AF65-F5344CB8AC3E}">
        <p14:creationId xmlns:p14="http://schemas.microsoft.com/office/powerpoint/2010/main" val="38994774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D26E8CEC-CF33-8547-95BD-873904651F9A}"/>
              </a:ext>
            </a:extLst>
          </p:cNvPr>
          <p:cNvGraphicFramePr/>
          <p:nvPr>
            <p:extLst/>
          </p:nvPr>
        </p:nvGraphicFramePr>
        <p:xfrm>
          <a:off x="546265" y="719666"/>
          <a:ext cx="10818421" cy="60492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a:extLst>
              <a:ext uri="{FF2B5EF4-FFF2-40B4-BE49-F238E27FC236}">
                <a16:creationId xmlns:a16="http://schemas.microsoft.com/office/drawing/2014/main" id="{A7CF3D44-9605-2C45-8441-D958CA8842C5}"/>
              </a:ext>
            </a:extLst>
          </p:cNvPr>
          <p:cNvPicPr>
            <a:picLocks noChangeAspect="1"/>
          </p:cNvPicPr>
          <p:nvPr/>
        </p:nvPicPr>
        <p:blipFill>
          <a:blip r:embed="rId7"/>
          <a:stretch>
            <a:fillRect/>
          </a:stretch>
        </p:blipFill>
        <p:spPr>
          <a:xfrm>
            <a:off x="109058" y="113495"/>
            <a:ext cx="1121266" cy="901574"/>
          </a:xfrm>
          <a:prstGeom prst="rect">
            <a:avLst/>
          </a:prstGeom>
        </p:spPr>
      </p:pic>
      <p:sp>
        <p:nvSpPr>
          <p:cNvPr id="5" name="TextBox 4">
            <a:extLst>
              <a:ext uri="{FF2B5EF4-FFF2-40B4-BE49-F238E27FC236}">
                <a16:creationId xmlns:a16="http://schemas.microsoft.com/office/drawing/2014/main" id="{8BC44022-CA8F-114B-A329-920BEBCE1434}"/>
              </a:ext>
            </a:extLst>
          </p:cNvPr>
          <p:cNvSpPr txBox="1"/>
          <p:nvPr/>
        </p:nvSpPr>
        <p:spPr>
          <a:xfrm>
            <a:off x="546265" y="1520042"/>
            <a:ext cx="10927030" cy="523220"/>
          </a:xfrm>
          <a:prstGeom prst="rect">
            <a:avLst/>
          </a:prstGeom>
          <a:noFill/>
        </p:spPr>
        <p:txBody>
          <a:bodyPr wrap="none" rtlCol="0">
            <a:spAutoFit/>
          </a:bodyPr>
          <a:lstStyle/>
          <a:p>
            <a:r>
              <a:rPr lang="en-US" sz="2800" b="1"/>
              <a:t>Shifting our thinking. Life through the lens of our disadvantaged pupils…</a:t>
            </a:r>
          </a:p>
        </p:txBody>
      </p:sp>
    </p:spTree>
    <p:extLst>
      <p:ext uri="{BB962C8B-B14F-4D97-AF65-F5344CB8AC3E}">
        <p14:creationId xmlns:p14="http://schemas.microsoft.com/office/powerpoint/2010/main" val="16857189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FF5FE53-A9DB-0744-862D-B79746EA2806}"/>
              </a:ext>
            </a:extLst>
          </p:cNvPr>
          <p:cNvSpPr txBox="1"/>
          <p:nvPr/>
        </p:nvSpPr>
        <p:spPr>
          <a:xfrm>
            <a:off x="109058" y="564282"/>
            <a:ext cx="8144293" cy="4739759"/>
          </a:xfrm>
          <a:prstGeom prst="rect">
            <a:avLst/>
          </a:prstGeom>
          <a:noFill/>
        </p:spPr>
        <p:txBody>
          <a:bodyPr wrap="square" rtlCol="0">
            <a:spAutoFit/>
          </a:bodyPr>
          <a:lstStyle/>
          <a:p>
            <a:endParaRPr lang="en-US" sz="2800" b="1" dirty="0"/>
          </a:p>
          <a:p>
            <a:pPr marL="285750" indent="-285750">
              <a:buFont typeface="Arial" panose="020B0604020202020204" pitchFamily="34" charset="0"/>
              <a:buChar char="•"/>
            </a:pPr>
            <a:r>
              <a:rPr lang="en-US" sz="2800" b="1" dirty="0"/>
              <a:t>New EEF Pupil Premium guide</a:t>
            </a:r>
            <a:endParaRPr lang="en-US" sz="2800" b="1" dirty="0">
              <a:hlinkClick r:id="rId2"/>
            </a:endParaRPr>
          </a:p>
          <a:p>
            <a:r>
              <a:rPr lang="en-GB" u="sng" dirty="0">
                <a:hlinkClick r:id="rId2"/>
              </a:rPr>
              <a:t>https://d2tic4wvo1iusb.cloudfront.net/documents/guidance-for-teachers/pupil-premium/EEF-Guide-to-the-Pupil-Premium-Autumn-2021.pdf</a:t>
            </a:r>
            <a:endParaRPr lang="en-GB" dirty="0"/>
          </a:p>
          <a:p>
            <a:endParaRPr lang="en-US" sz="2800" b="1" dirty="0"/>
          </a:p>
          <a:p>
            <a:pPr marL="285750" indent="-285750">
              <a:buFont typeface="Arial" panose="020B0604020202020204" pitchFamily="34" charset="0"/>
              <a:buChar char="•"/>
            </a:pPr>
            <a:r>
              <a:rPr lang="en-US" sz="2800" b="1" dirty="0"/>
              <a:t>New </a:t>
            </a:r>
            <a:r>
              <a:rPr lang="en-US" sz="2800" b="1" dirty="0" err="1"/>
              <a:t>DfE</a:t>
            </a:r>
            <a:r>
              <a:rPr lang="en-US" sz="2800" b="1" dirty="0"/>
              <a:t> reporting template examples</a:t>
            </a:r>
            <a:endParaRPr lang="en-GB" dirty="0"/>
          </a:p>
          <a:p>
            <a:r>
              <a:rPr lang="en-GB" u="sng" dirty="0">
                <a:hlinkClick r:id="rId3"/>
              </a:rPr>
              <a:t>https://www.gov.uk/guidance/pupil-premium-effective-use-and-accountability?utm_medium=email&amp;utm_campaign=govuk-notifications&amp;utm_source=b4adf541-95ad-41a1-88c8-8f99c2fa52a3&amp;utm_content=daily#strategy-statement-templates</a:t>
            </a:r>
            <a:endParaRPr lang="en-GB" u="sng" dirty="0"/>
          </a:p>
          <a:p>
            <a:endParaRPr lang="en-GB" u="sng" dirty="0"/>
          </a:p>
          <a:p>
            <a:pPr marL="285750" indent="-285750">
              <a:buFont typeface="Arial" panose="020B0604020202020204" pitchFamily="34" charset="0"/>
              <a:buChar char="•"/>
            </a:pPr>
            <a:r>
              <a:rPr lang="en-GB" sz="2800" b="1" dirty="0"/>
              <a:t>TES Interview</a:t>
            </a:r>
          </a:p>
          <a:p>
            <a:r>
              <a:rPr lang="en-GB" dirty="0">
                <a:hlinkClick r:id="rId4"/>
              </a:rPr>
              <a:t>https://www.tes.com/news/what-pupil-premium-template-examples-mean-schools</a:t>
            </a:r>
            <a:r>
              <a:rPr lang="en-GB" dirty="0"/>
              <a:t> </a:t>
            </a:r>
          </a:p>
          <a:p>
            <a:r>
              <a:rPr lang="en-GB" dirty="0"/>
              <a:t> </a:t>
            </a:r>
          </a:p>
        </p:txBody>
      </p:sp>
      <p:pic>
        <p:nvPicPr>
          <p:cNvPr id="3" name="Picture 2">
            <a:extLst>
              <a:ext uri="{FF2B5EF4-FFF2-40B4-BE49-F238E27FC236}">
                <a16:creationId xmlns:a16="http://schemas.microsoft.com/office/drawing/2014/main" id="{D38B8B0B-9760-7B45-A63D-9191A6337AD7}"/>
              </a:ext>
            </a:extLst>
          </p:cNvPr>
          <p:cNvPicPr>
            <a:picLocks noChangeAspect="1"/>
          </p:cNvPicPr>
          <p:nvPr/>
        </p:nvPicPr>
        <p:blipFill>
          <a:blip r:embed="rId5"/>
          <a:stretch>
            <a:fillRect/>
          </a:stretch>
        </p:blipFill>
        <p:spPr>
          <a:xfrm>
            <a:off x="109058" y="113495"/>
            <a:ext cx="1121266" cy="901574"/>
          </a:xfrm>
          <a:prstGeom prst="rect">
            <a:avLst/>
          </a:prstGeom>
        </p:spPr>
      </p:pic>
      <p:pic>
        <p:nvPicPr>
          <p:cNvPr id="5" name="Picture 4">
            <a:extLst>
              <a:ext uri="{FF2B5EF4-FFF2-40B4-BE49-F238E27FC236}">
                <a16:creationId xmlns:a16="http://schemas.microsoft.com/office/drawing/2014/main" id="{1BE03CE3-1995-6647-9976-C05DD68602F8}"/>
              </a:ext>
            </a:extLst>
          </p:cNvPr>
          <p:cNvPicPr>
            <a:picLocks noChangeAspect="1"/>
          </p:cNvPicPr>
          <p:nvPr/>
        </p:nvPicPr>
        <p:blipFill rotWithShape="1">
          <a:blip r:embed="rId6"/>
          <a:srcRect r="67" b="59"/>
          <a:stretch/>
        </p:blipFill>
        <p:spPr>
          <a:xfrm>
            <a:off x="8253351" y="1015069"/>
            <a:ext cx="3693226" cy="5201393"/>
          </a:xfrm>
          <a:prstGeom prst="rect">
            <a:avLst/>
          </a:prstGeom>
          <a:ln>
            <a:solidFill>
              <a:schemeClr val="accent1"/>
            </a:solidFill>
          </a:ln>
        </p:spPr>
      </p:pic>
    </p:spTree>
    <p:extLst>
      <p:ext uri="{BB962C8B-B14F-4D97-AF65-F5344CB8AC3E}">
        <p14:creationId xmlns:p14="http://schemas.microsoft.com/office/powerpoint/2010/main" val="34997930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8C16D06-CDDD-3C48-B145-B234EA0733FD}"/>
              </a:ext>
            </a:extLst>
          </p:cNvPr>
          <p:cNvSpPr/>
          <p:nvPr/>
        </p:nvSpPr>
        <p:spPr>
          <a:xfrm>
            <a:off x="109059" y="0"/>
            <a:ext cx="11834222" cy="7786747"/>
          </a:xfrm>
          <a:prstGeom prst="rect">
            <a:avLst/>
          </a:prstGeom>
        </p:spPr>
        <p:txBody>
          <a:bodyPr wrap="square">
            <a:spAutoFit/>
          </a:bodyPr>
          <a:lstStyle/>
          <a:p>
            <a:pPr lvl="0" algn="ctr"/>
            <a:r>
              <a:rPr lang="en-GB" sz="4000" b="1" dirty="0">
                <a:ea typeface="Times New Roman" panose="02020603050405020304" pitchFamily="18" charset="0"/>
                <a:cs typeface="Calibri" panose="020F0502020204030204" pitchFamily="34" charset="0"/>
              </a:rPr>
              <a:t>Senior Leaders</a:t>
            </a:r>
          </a:p>
          <a:p>
            <a:pPr lvl="0" algn="ctr"/>
            <a:r>
              <a:rPr lang="en-GB" sz="2000" dirty="0">
                <a:ea typeface="Calibri" panose="020F0502020204030204" pitchFamily="34" charset="0"/>
                <a:cs typeface="Calibri" panose="020F0502020204030204" pitchFamily="34" charset="0"/>
                <a:hlinkClick r:id="rId3"/>
              </a:rPr>
              <a:t>https://marcrowland.files.wordpress.com/2019/11/oldham-and-derby-report.pdf</a:t>
            </a:r>
          </a:p>
          <a:p>
            <a:pPr lvl="0" algn="ctr"/>
            <a:endParaRPr lang="en-GB" sz="2000" dirty="0">
              <a:ea typeface="Calibri" panose="020F0502020204030204" pitchFamily="34" charset="0"/>
              <a:cs typeface="Calibri" panose="020F0502020204030204" pitchFamily="34" charset="0"/>
              <a:hlinkClick r:id="rId3"/>
            </a:endParaRPr>
          </a:p>
          <a:p>
            <a:pPr lvl="0" algn="ctr">
              <a:buClr>
                <a:schemeClr val="tx1"/>
              </a:buClr>
            </a:pPr>
            <a:r>
              <a:rPr lang="en-GB" sz="2000" dirty="0">
                <a:ea typeface="Calibri" panose="020F0502020204030204" pitchFamily="34" charset="0"/>
                <a:cs typeface="Calibri" panose="020F0502020204030204" pitchFamily="34" charset="0"/>
                <a:hlinkClick r:id="rId3"/>
              </a:rPr>
              <a:t>https://vimeo.com/537159174/9dcffaf80a</a:t>
            </a:r>
            <a:endParaRPr lang="en-GB" sz="2000" dirty="0">
              <a:ea typeface="Calibri" panose="020F0502020204030204" pitchFamily="34" charset="0"/>
              <a:cs typeface="Calibri" panose="020F0502020204030204" pitchFamily="34" charset="0"/>
            </a:endParaRPr>
          </a:p>
          <a:p>
            <a:pPr lvl="0" algn="ctr">
              <a:buClr>
                <a:schemeClr val="tx1"/>
              </a:buClr>
            </a:pPr>
            <a:endParaRPr lang="en-GB" sz="2000" dirty="0">
              <a:ea typeface="Calibri" panose="020F0502020204030204" pitchFamily="34" charset="0"/>
              <a:cs typeface="Calibri" panose="020F0502020204030204" pitchFamily="34" charset="0"/>
            </a:endParaRPr>
          </a:p>
          <a:p>
            <a:pPr lvl="0" algn="ctr">
              <a:buClr>
                <a:schemeClr val="tx1"/>
              </a:buClr>
            </a:pPr>
            <a:r>
              <a:rPr lang="en-GB" sz="2000" dirty="0">
                <a:ea typeface="Calibri" panose="020F0502020204030204" pitchFamily="34" charset="0"/>
                <a:cs typeface="Calibri" panose="020F0502020204030204" pitchFamily="34" charset="0"/>
                <a:hlinkClick r:id="rId4"/>
              </a:rPr>
              <a:t>https://www.youtube.com/watch?time_continue=4&amp;v=J_6YinTpTtI&amp;feature=emb_logo</a:t>
            </a:r>
            <a:r>
              <a:rPr lang="en-GB" sz="2000" dirty="0">
                <a:ea typeface="Calibri" panose="020F0502020204030204" pitchFamily="34" charset="0"/>
                <a:cs typeface="Calibri" panose="020F0502020204030204" pitchFamily="34" charset="0"/>
              </a:rPr>
              <a:t> </a:t>
            </a:r>
          </a:p>
          <a:p>
            <a:pPr algn="ctr"/>
            <a:endParaRPr lang="en-GB" sz="2000" u="sng" dirty="0"/>
          </a:p>
          <a:p>
            <a:pPr algn="ctr"/>
            <a:r>
              <a:rPr lang="en-GB" sz="2000" u="sng" dirty="0">
                <a:hlinkClick r:id="rId5"/>
              </a:rPr>
              <a:t>https://researchschool.org.uk/sandringham/news/what-makes-the-difference-for-our-disadvantaged-pupils</a:t>
            </a:r>
            <a:r>
              <a:rPr lang="en-GB" sz="2000" u="sng" dirty="0"/>
              <a:t> </a:t>
            </a:r>
          </a:p>
          <a:p>
            <a:pPr algn="ctr"/>
            <a:endParaRPr lang="en-GB" sz="2000" u="sng" dirty="0"/>
          </a:p>
          <a:p>
            <a:pPr algn="ctr">
              <a:buClr>
                <a:schemeClr val="tx1"/>
              </a:buClr>
            </a:pPr>
            <a:r>
              <a:rPr lang="en-GB" sz="2000" u="sng" dirty="0">
                <a:solidFill>
                  <a:srgbClr val="0070C0"/>
                </a:solidFill>
                <a:hlinkClick r:id="rId6"/>
              </a:rPr>
              <a:t>https://researchschool.org.uk/durrington/news/tackling-educational-disadvantage-2</a:t>
            </a:r>
            <a:endParaRPr lang="en-GB" sz="2000" u="sng" dirty="0">
              <a:solidFill>
                <a:srgbClr val="0070C0"/>
              </a:solidFill>
            </a:endParaRPr>
          </a:p>
          <a:p>
            <a:pPr algn="ctr">
              <a:buClr>
                <a:schemeClr val="tx1"/>
              </a:buClr>
            </a:pPr>
            <a:endParaRPr lang="en-GB" sz="2000" u="sng" dirty="0">
              <a:solidFill>
                <a:srgbClr val="0070C0"/>
              </a:solidFill>
            </a:endParaRPr>
          </a:p>
          <a:p>
            <a:pPr algn="ctr">
              <a:buClr>
                <a:schemeClr val="tx1"/>
              </a:buClr>
            </a:pPr>
            <a:r>
              <a:rPr lang="en-GB" sz="2000" u="sng" dirty="0">
                <a:solidFill>
                  <a:srgbClr val="0070C0"/>
                </a:solidFill>
              </a:rPr>
              <a:t>https://</a:t>
            </a:r>
            <a:r>
              <a:rPr lang="en-GB" sz="2000" u="sng" dirty="0" err="1">
                <a:solidFill>
                  <a:srgbClr val="0070C0"/>
                </a:solidFill>
              </a:rPr>
              <a:t>researchschool.org.uk</a:t>
            </a:r>
            <a:r>
              <a:rPr lang="en-GB" sz="2000" u="sng" dirty="0">
                <a:solidFill>
                  <a:srgbClr val="0070C0"/>
                </a:solidFill>
              </a:rPr>
              <a:t>/</a:t>
            </a:r>
            <a:r>
              <a:rPr lang="en-GB" sz="2000" u="sng" dirty="0" err="1">
                <a:solidFill>
                  <a:srgbClr val="0070C0"/>
                </a:solidFill>
              </a:rPr>
              <a:t>durrington</a:t>
            </a:r>
            <a:r>
              <a:rPr lang="en-GB" sz="2000" u="sng" dirty="0">
                <a:solidFill>
                  <a:srgbClr val="0070C0"/>
                </a:solidFill>
              </a:rPr>
              <a:t>/news/addressing-the-catch-up-conundrum</a:t>
            </a:r>
          </a:p>
          <a:p>
            <a:pPr algn="ctr">
              <a:buClr>
                <a:schemeClr val="tx1"/>
              </a:buClr>
            </a:pPr>
            <a:endParaRPr lang="en-GB" sz="2000" u="sng" dirty="0">
              <a:solidFill>
                <a:srgbClr val="0070C0"/>
              </a:solidFill>
            </a:endParaRPr>
          </a:p>
          <a:p>
            <a:pPr algn="ctr">
              <a:buClr>
                <a:schemeClr val="tx1"/>
              </a:buClr>
            </a:pPr>
            <a:r>
              <a:rPr lang="en-GB" sz="2000" u="sng" dirty="0">
                <a:solidFill>
                  <a:srgbClr val="0070C0"/>
                </a:solidFill>
                <a:hlinkClick r:id="rId7"/>
              </a:rPr>
              <a:t>https://bromleyeducationmatters.uk/Page/19294</a:t>
            </a:r>
            <a:endParaRPr lang="en-GB" sz="2000" u="sng" dirty="0">
              <a:solidFill>
                <a:srgbClr val="0070C0"/>
              </a:solidFill>
            </a:endParaRPr>
          </a:p>
          <a:p>
            <a:pPr algn="ctr">
              <a:buClr>
                <a:schemeClr val="tx1"/>
              </a:buClr>
            </a:pPr>
            <a:endParaRPr lang="en-GB" sz="2000" u="sng" dirty="0">
              <a:solidFill>
                <a:srgbClr val="0070C0"/>
              </a:solidFill>
            </a:endParaRPr>
          </a:p>
          <a:p>
            <a:pPr algn="ctr">
              <a:buClr>
                <a:schemeClr val="tx1"/>
              </a:buClr>
            </a:pPr>
            <a:r>
              <a:rPr lang="en-GB" sz="2000" u="sng" dirty="0">
                <a:solidFill>
                  <a:srgbClr val="0070C0"/>
                </a:solidFill>
                <a:hlinkClick r:id="rId8"/>
              </a:rPr>
              <a:t>https://podcasts.apple.com/gb/podcast/episode-1-pupil-premium-with-marc-rowland/id1516020856?i=1000476461565</a:t>
            </a:r>
            <a:r>
              <a:rPr lang="en-GB" sz="2000" u="sng" dirty="0">
                <a:solidFill>
                  <a:srgbClr val="0070C0"/>
                </a:solidFill>
              </a:rPr>
              <a:t> </a:t>
            </a:r>
          </a:p>
          <a:p>
            <a:pPr algn="ctr">
              <a:buClr>
                <a:schemeClr val="tx1"/>
              </a:buClr>
            </a:pPr>
            <a:endParaRPr lang="en-GB" sz="2000" u="sng" dirty="0">
              <a:solidFill>
                <a:srgbClr val="0070C0"/>
              </a:solidFill>
            </a:endParaRPr>
          </a:p>
          <a:p>
            <a:pPr algn="ctr">
              <a:buClr>
                <a:schemeClr val="tx1"/>
              </a:buClr>
            </a:pPr>
            <a:r>
              <a:rPr lang="en-GB" sz="2000" u="sng" dirty="0">
                <a:solidFill>
                  <a:srgbClr val="0070C0"/>
                </a:solidFill>
              </a:rPr>
              <a:t>https://</a:t>
            </a:r>
            <a:r>
              <a:rPr lang="en-GB" sz="2000" u="sng" dirty="0" err="1">
                <a:solidFill>
                  <a:srgbClr val="0070C0"/>
                </a:solidFill>
              </a:rPr>
              <a:t>cyps.northyorks.gov.uk</a:t>
            </a:r>
            <a:r>
              <a:rPr lang="en-GB" sz="2000" u="sng" dirty="0">
                <a:solidFill>
                  <a:srgbClr val="0070C0"/>
                </a:solidFill>
              </a:rPr>
              <a:t>/sites/default/files/School%20improvement/2017%2018%20Achievement%20Unlocked%20Summary%20Update%20Report%2025.6.18.pdf</a:t>
            </a:r>
          </a:p>
          <a:p>
            <a:pPr lvl="0" algn="ctr"/>
            <a:r>
              <a:rPr lang="en-GB" sz="2000" b="1" dirty="0">
                <a:ea typeface="Calibri" panose="020F0502020204030204" pitchFamily="34" charset="0"/>
                <a:cs typeface="Calibri" panose="020F0502020204030204" pitchFamily="34" charset="0"/>
              </a:rPr>
              <a:t> </a:t>
            </a:r>
          </a:p>
          <a:p>
            <a:pPr lvl="0" algn="ctr"/>
            <a:endParaRPr lang="en-GB" sz="2000" dirty="0">
              <a:ea typeface="Calibri" panose="020F0502020204030204" pitchFamily="34" charset="0"/>
              <a:cs typeface="Calibri" panose="020F0502020204030204" pitchFamily="34" charset="0"/>
            </a:endParaRPr>
          </a:p>
          <a:p>
            <a:pPr lvl="0" algn="ctr"/>
            <a:endParaRPr lang="en-GB" sz="2000" dirty="0">
              <a:ea typeface="Calibri" panose="020F0502020204030204" pitchFamily="34" charset="0"/>
              <a:cs typeface="Calibri" panose="020F0502020204030204" pitchFamily="34" charset="0"/>
            </a:endParaRPr>
          </a:p>
          <a:p>
            <a:pPr lvl="0" algn="ctr"/>
            <a:endParaRPr lang="en-GB" sz="2000" dirty="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5DB8E9F6-50F2-5F4B-A027-1EF94DAAC55D}"/>
              </a:ext>
            </a:extLst>
          </p:cNvPr>
          <p:cNvPicPr>
            <a:picLocks noChangeAspect="1"/>
          </p:cNvPicPr>
          <p:nvPr/>
        </p:nvPicPr>
        <p:blipFill>
          <a:blip r:embed="rId9"/>
          <a:stretch>
            <a:fillRect/>
          </a:stretch>
        </p:blipFill>
        <p:spPr>
          <a:xfrm>
            <a:off x="109058" y="113495"/>
            <a:ext cx="1121266" cy="901574"/>
          </a:xfrm>
          <a:prstGeom prst="rect">
            <a:avLst/>
          </a:prstGeom>
        </p:spPr>
      </p:pic>
    </p:spTree>
    <p:extLst>
      <p:ext uri="{BB962C8B-B14F-4D97-AF65-F5344CB8AC3E}">
        <p14:creationId xmlns:p14="http://schemas.microsoft.com/office/powerpoint/2010/main" val="3387408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8C16D06-CDDD-3C48-B145-B234EA0733FD}"/>
              </a:ext>
            </a:extLst>
          </p:cNvPr>
          <p:cNvSpPr/>
          <p:nvPr/>
        </p:nvSpPr>
        <p:spPr>
          <a:xfrm>
            <a:off x="1230324" y="564282"/>
            <a:ext cx="9991070" cy="6524863"/>
          </a:xfrm>
          <a:prstGeom prst="rect">
            <a:avLst/>
          </a:prstGeom>
        </p:spPr>
        <p:txBody>
          <a:bodyPr wrap="square">
            <a:spAutoFit/>
          </a:bodyPr>
          <a:lstStyle/>
          <a:p>
            <a:pPr lvl="0" algn="ctr"/>
            <a:r>
              <a:rPr lang="en-GB" sz="4000" b="1" dirty="0">
                <a:ea typeface="Times New Roman" panose="02020603050405020304" pitchFamily="18" charset="0"/>
                <a:cs typeface="Calibri" panose="020F0502020204030204" pitchFamily="34" charset="0"/>
              </a:rPr>
              <a:t>Teachers &amp; MLT</a:t>
            </a:r>
          </a:p>
          <a:p>
            <a:pPr lvl="0" algn="ctr"/>
            <a:endParaRPr lang="en-GB" sz="4000" dirty="0">
              <a:ea typeface="Calibri" panose="020F0502020204030204" pitchFamily="34" charset="0"/>
              <a:cs typeface="Calibri" panose="020F0502020204030204" pitchFamily="34" charset="0"/>
            </a:endParaRPr>
          </a:p>
          <a:p>
            <a:pPr lvl="0" algn="ctr"/>
            <a:r>
              <a:rPr lang="en-GB" dirty="0">
                <a:ea typeface="Calibri" panose="020F0502020204030204" pitchFamily="34" charset="0"/>
                <a:cs typeface="Calibri" panose="020F0502020204030204" pitchFamily="34" charset="0"/>
                <a:hlinkClick r:id="rId3"/>
              </a:rPr>
              <a:t>https://classteaching.wordpress.com/2022/01/17/planting-the-roots-for-vocabulary-growth/</a:t>
            </a:r>
            <a:endParaRPr lang="en-GB" dirty="0">
              <a:ea typeface="Calibri" panose="020F0502020204030204" pitchFamily="34" charset="0"/>
              <a:cs typeface="Calibri" panose="020F0502020204030204" pitchFamily="34" charset="0"/>
            </a:endParaRPr>
          </a:p>
          <a:p>
            <a:pPr lvl="0" algn="ctr"/>
            <a:endParaRPr lang="en-GB" sz="2000" dirty="0">
              <a:ea typeface="Calibri" panose="020F0502020204030204" pitchFamily="34" charset="0"/>
              <a:cs typeface="Calibri" panose="020F0502020204030204" pitchFamily="34" charset="0"/>
            </a:endParaRPr>
          </a:p>
          <a:p>
            <a:pPr algn="ctr"/>
            <a:r>
              <a:rPr lang="en-GB" u="sng" dirty="0">
                <a:hlinkClick r:id="rId4"/>
              </a:rPr>
              <a:t>https://www.tes.com/magazine/teaching-learning/eyfs/why-early-language-matters-mental-health</a:t>
            </a:r>
            <a:endParaRPr lang="en-GB" dirty="0"/>
          </a:p>
          <a:p>
            <a:pPr algn="ctr"/>
            <a:r>
              <a:rPr lang="en-GB" dirty="0"/>
              <a:t> </a:t>
            </a:r>
          </a:p>
          <a:p>
            <a:pPr algn="ctr"/>
            <a:r>
              <a:rPr lang="en-GB" u="sng" dirty="0">
                <a:hlinkClick r:id="rId5"/>
              </a:rPr>
              <a:t>https://www.theguardian.com/books/2019/mar/09/why-reading-aloud-is-a-vital-bridge-to-literacy</a:t>
            </a:r>
            <a:endParaRPr lang="en-GB" dirty="0"/>
          </a:p>
          <a:p>
            <a:pPr algn="ctr"/>
            <a:r>
              <a:rPr lang="en-GB" dirty="0"/>
              <a:t> </a:t>
            </a:r>
          </a:p>
          <a:p>
            <a:pPr algn="ctr"/>
            <a:r>
              <a:rPr lang="en-GB" u="sng" dirty="0">
                <a:hlinkClick r:id="rId6"/>
              </a:rPr>
              <a:t>https://www.tes.com/magazine/teaching-learning/eyfs/why-shared-reading-must-be-early-priority</a:t>
            </a:r>
            <a:endParaRPr lang="en-GB" dirty="0"/>
          </a:p>
          <a:p>
            <a:pPr algn="ctr"/>
            <a:r>
              <a:rPr lang="en-GB" dirty="0"/>
              <a:t> </a:t>
            </a:r>
          </a:p>
          <a:p>
            <a:pPr algn="ctr"/>
            <a:r>
              <a:rPr lang="en-GB" u="sng" dirty="0">
                <a:hlinkClick r:id="rId7"/>
              </a:rPr>
              <a:t>https://researchschool.org.uk/greenshaw/news/through-the-lens-of-disadvantage</a:t>
            </a:r>
            <a:endParaRPr lang="en-GB" dirty="0"/>
          </a:p>
          <a:p>
            <a:pPr algn="ctr"/>
            <a:r>
              <a:rPr lang="en-GB" dirty="0"/>
              <a:t> </a:t>
            </a:r>
          </a:p>
          <a:p>
            <a:pPr algn="ctr"/>
            <a:r>
              <a:rPr lang="en-GB" u="sng" dirty="0">
                <a:hlinkClick r:id="rId8"/>
              </a:rPr>
              <a:t>https://researchschool.org.uk/durrington/news/responsive-teaching-in-turbulent-times</a:t>
            </a:r>
            <a:r>
              <a:rPr lang="en-GB" dirty="0"/>
              <a:t>  </a:t>
            </a:r>
          </a:p>
          <a:p>
            <a:pPr algn="ctr"/>
            <a:endParaRPr lang="en-GB" dirty="0"/>
          </a:p>
          <a:p>
            <a:pPr algn="ctr"/>
            <a:r>
              <a:rPr lang="en-GB" dirty="0"/>
              <a:t>And SO much more…</a:t>
            </a:r>
          </a:p>
          <a:p>
            <a:pPr lvl="0" algn="ctr"/>
            <a:endParaRPr lang="en-GB" sz="2000" b="1" dirty="0">
              <a:ea typeface="Calibri" panose="020F0502020204030204" pitchFamily="34" charset="0"/>
              <a:cs typeface="Calibri" panose="020F0502020204030204" pitchFamily="34" charset="0"/>
            </a:endParaRPr>
          </a:p>
          <a:p>
            <a:pPr lvl="0" algn="ctr"/>
            <a:endParaRPr lang="en-GB" sz="2000" b="1" dirty="0">
              <a:ea typeface="Calibri" panose="020F0502020204030204" pitchFamily="34" charset="0"/>
              <a:cs typeface="Calibri" panose="020F0502020204030204" pitchFamily="34" charset="0"/>
            </a:endParaRPr>
          </a:p>
          <a:p>
            <a:pPr lvl="0" algn="ctr"/>
            <a:endParaRPr lang="en-GB" sz="2000" dirty="0">
              <a:ea typeface="Calibri" panose="020F0502020204030204" pitchFamily="34" charset="0"/>
              <a:cs typeface="Calibri" panose="020F0502020204030204" pitchFamily="34" charset="0"/>
            </a:endParaRPr>
          </a:p>
          <a:p>
            <a:pPr lvl="0" algn="ctr"/>
            <a:endParaRPr lang="en-GB" sz="2000" dirty="0">
              <a:ea typeface="Calibri" panose="020F0502020204030204" pitchFamily="34" charset="0"/>
              <a:cs typeface="Calibri" panose="020F0502020204030204" pitchFamily="34" charset="0"/>
            </a:endParaRPr>
          </a:p>
          <a:p>
            <a:pPr lvl="0" algn="ctr"/>
            <a:endParaRPr lang="en-GB" sz="2000" dirty="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0F24D386-5023-634A-8AC0-4F65641D09E4}"/>
              </a:ext>
            </a:extLst>
          </p:cNvPr>
          <p:cNvPicPr>
            <a:picLocks noChangeAspect="1"/>
          </p:cNvPicPr>
          <p:nvPr/>
        </p:nvPicPr>
        <p:blipFill>
          <a:blip r:embed="rId9"/>
          <a:stretch>
            <a:fillRect/>
          </a:stretch>
        </p:blipFill>
        <p:spPr>
          <a:xfrm>
            <a:off x="109058" y="113495"/>
            <a:ext cx="1121266" cy="901574"/>
          </a:xfrm>
          <a:prstGeom prst="rect">
            <a:avLst/>
          </a:prstGeom>
        </p:spPr>
      </p:pic>
    </p:spTree>
    <p:extLst>
      <p:ext uri="{BB962C8B-B14F-4D97-AF65-F5344CB8AC3E}">
        <p14:creationId xmlns:p14="http://schemas.microsoft.com/office/powerpoint/2010/main" val="30266905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741F12-B69F-5849-A51A-D4C0631CB0FE}"/>
              </a:ext>
            </a:extLst>
          </p:cNvPr>
          <p:cNvPicPr>
            <a:picLocks noChangeAspect="1"/>
          </p:cNvPicPr>
          <p:nvPr/>
        </p:nvPicPr>
        <p:blipFill>
          <a:blip r:embed="rId2"/>
          <a:stretch>
            <a:fillRect/>
          </a:stretch>
        </p:blipFill>
        <p:spPr>
          <a:xfrm>
            <a:off x="10684639" y="1738038"/>
            <a:ext cx="1373914" cy="1265837"/>
          </a:xfrm>
          <a:prstGeom prst="rect">
            <a:avLst/>
          </a:prstGeom>
          <a:ln>
            <a:solidFill>
              <a:schemeClr val="tx1"/>
            </a:solidFill>
          </a:ln>
        </p:spPr>
      </p:pic>
      <p:sp>
        <p:nvSpPr>
          <p:cNvPr id="4" name="Rectangle 3">
            <a:extLst>
              <a:ext uri="{FF2B5EF4-FFF2-40B4-BE49-F238E27FC236}">
                <a16:creationId xmlns:a16="http://schemas.microsoft.com/office/drawing/2014/main" id="{A70A9E1F-54B5-A944-B1F0-3ACB94F8484D}"/>
              </a:ext>
            </a:extLst>
          </p:cNvPr>
          <p:cNvSpPr/>
          <p:nvPr/>
        </p:nvSpPr>
        <p:spPr>
          <a:xfrm>
            <a:off x="68992" y="141553"/>
            <a:ext cx="7614364" cy="286232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b="1" dirty="0">
                <a:solidFill>
                  <a:schemeClr val="tx1"/>
                </a:solidFill>
                <a:hlinkClick r:id="rId3">
                  <a:extLst>
                    <a:ext uri="{A12FA001-AC4F-418D-AE19-62706E023703}">
                      <ahyp:hlinkClr xmlns:ahyp="http://schemas.microsoft.com/office/drawing/2018/hyperlinkcolor" val="tx"/>
                    </a:ext>
                  </a:extLst>
                </a:hlinkClick>
              </a:rPr>
              <a:t>Addressing the language gap</a:t>
            </a:r>
          </a:p>
          <a:p>
            <a:endParaRPr lang="en-US" dirty="0">
              <a:hlinkClick r:id="rId3">
                <a:extLst>
                  <a:ext uri="{A12FA001-AC4F-418D-AE19-62706E023703}">
                    <ahyp:hlinkClr xmlns:ahyp="http://schemas.microsoft.com/office/drawing/2018/hyperlinkcolor" val="tx"/>
                  </a:ext>
                </a:extLst>
              </a:hlinkClick>
            </a:endParaRPr>
          </a:p>
          <a:p>
            <a:r>
              <a:rPr lang="en-US" dirty="0">
                <a:hlinkClick r:id="rId3">
                  <a:extLst>
                    <a:ext uri="{A12FA001-AC4F-418D-AE19-62706E023703}">
                      <ahyp:hlinkClr xmlns:ahyp="http://schemas.microsoft.com/office/drawing/2018/hyperlinkcolor" val="tx"/>
                    </a:ext>
                  </a:extLst>
                </a:hlinkClick>
              </a:rPr>
              <a:t>http://thinkingtalking.co.uk/finding-a-word-aware-or-language-for-thinking-course/</a:t>
            </a:r>
            <a:r>
              <a:rPr lang="en-US" dirty="0"/>
              <a:t> </a:t>
            </a:r>
          </a:p>
          <a:p>
            <a:endParaRPr lang="en-US" dirty="0"/>
          </a:p>
          <a:p>
            <a:r>
              <a:rPr lang="en-US" dirty="0">
                <a:solidFill>
                  <a:schemeClr val="tx1"/>
                </a:solidFill>
                <a:hlinkClick r:id="rId3">
                  <a:extLst>
                    <a:ext uri="{A12FA001-AC4F-418D-AE19-62706E023703}">
                      <ahyp:hlinkClr xmlns:ahyp="http://schemas.microsoft.com/office/drawing/2018/hyperlinkcolor" val="tx"/>
                    </a:ext>
                  </a:extLst>
                </a:hlinkClick>
              </a:rPr>
              <a:t>http://thinkingtalking.co.uk/finding-a-word-aware-or-language-for-thinking-course/</a:t>
            </a:r>
            <a:r>
              <a:rPr lang="en-US" dirty="0">
                <a:solidFill>
                  <a:schemeClr val="tx1"/>
                </a:solidFill>
              </a:rPr>
              <a:t> </a:t>
            </a:r>
          </a:p>
          <a:p>
            <a:endParaRPr lang="en-US" dirty="0">
              <a:solidFill>
                <a:schemeClr val="tx1"/>
              </a:solidFill>
            </a:endParaRPr>
          </a:p>
          <a:p>
            <a:r>
              <a:rPr lang="en-US" dirty="0">
                <a:solidFill>
                  <a:schemeClr val="tx1"/>
                </a:solidFill>
                <a:hlinkClick r:id="rId4">
                  <a:extLst>
                    <a:ext uri="{A12FA001-AC4F-418D-AE19-62706E023703}">
                      <ahyp:hlinkClr xmlns:ahyp="http://schemas.microsoft.com/office/drawing/2018/hyperlinkcolor" val="tx"/>
                    </a:ext>
                  </a:extLst>
                </a:hlinkClick>
              </a:rPr>
              <a:t>https://impact.chartered.college/article/beck-deepening-knowledge-through-vocabulary-learning/</a:t>
            </a:r>
            <a:r>
              <a:rPr lang="en-US" dirty="0">
                <a:solidFill>
                  <a:schemeClr val="tx1"/>
                </a:solidFill>
              </a:rPr>
              <a:t> </a:t>
            </a:r>
          </a:p>
        </p:txBody>
      </p:sp>
      <p:sp>
        <p:nvSpPr>
          <p:cNvPr id="7" name="Rectangle 6">
            <a:extLst>
              <a:ext uri="{FF2B5EF4-FFF2-40B4-BE49-F238E27FC236}">
                <a16:creationId xmlns:a16="http://schemas.microsoft.com/office/drawing/2014/main" id="{7087F83A-80F6-5E46-879C-0B10FBDF6A60}"/>
              </a:ext>
            </a:extLst>
          </p:cNvPr>
          <p:cNvSpPr/>
          <p:nvPr/>
        </p:nvSpPr>
        <p:spPr>
          <a:xfrm>
            <a:off x="68992" y="3065866"/>
            <a:ext cx="9541042" cy="286232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spcAft>
                <a:spcPts val="0"/>
              </a:spcAft>
            </a:pPr>
            <a:r>
              <a:rPr lang="en-GB" dirty="0">
                <a:latin typeface="Calibri" panose="020F0502020204030204" pitchFamily="34" charset="0"/>
                <a:ea typeface="Calibri" panose="020F0502020204030204" pitchFamily="34" charset="0"/>
                <a:cs typeface="Times New Roman" panose="02020603050405020304" pitchFamily="18" charset="0"/>
              </a:rPr>
              <a:t>My wonderful colleagues at</a:t>
            </a:r>
            <a:r>
              <a:rPr lang="en-GB" b="1" dirty="0">
                <a:latin typeface="Calibri" panose="020F0502020204030204" pitchFamily="34" charset="0"/>
                <a:ea typeface="Calibri" panose="020F0502020204030204" pitchFamily="34" charset="0"/>
                <a:cs typeface="Times New Roman" panose="02020603050405020304" pitchFamily="18" charset="0"/>
              </a:rPr>
              <a:t> Durrington Research School </a:t>
            </a:r>
            <a:r>
              <a:rPr lang="en-GB" dirty="0">
                <a:latin typeface="Calibri" panose="020F0502020204030204" pitchFamily="34" charset="0"/>
                <a:ea typeface="Calibri" panose="020F0502020204030204" pitchFamily="34" charset="0"/>
                <a:cs typeface="Times New Roman" panose="02020603050405020304" pitchFamily="18" charset="0"/>
              </a:rPr>
              <a:t>have produced a series of videos on </a:t>
            </a:r>
            <a:r>
              <a:rPr lang="en-GB" b="1" dirty="0">
                <a:latin typeface="Calibri" panose="020F0502020204030204" pitchFamily="34" charset="0"/>
                <a:ea typeface="Calibri" panose="020F0502020204030204" pitchFamily="34" charset="0"/>
                <a:cs typeface="Times New Roman" panose="02020603050405020304" pitchFamily="18" charset="0"/>
              </a:rPr>
              <a:t>evidence informed practices</a:t>
            </a:r>
            <a:r>
              <a:rPr lang="en-GB" dirty="0">
                <a:latin typeface="Calibri" panose="020F0502020204030204" pitchFamily="34" charset="0"/>
                <a:ea typeface="Calibri" panose="020F0502020204030204" pitchFamily="34" charset="0"/>
                <a:cs typeface="Times New Roman" panose="02020603050405020304" pitchFamily="18" charset="0"/>
              </a:rPr>
              <a:t>. They are 30 minutes long, covering a range of pertinent issues such as:</a:t>
            </a:r>
          </a:p>
          <a:p>
            <a:pPr marL="342900" lvl="0" indent="-342900">
              <a:spcAft>
                <a:spcPts val="0"/>
              </a:spcAft>
              <a:buFont typeface="Symbol" pitchFamily="2" charset="2"/>
              <a:buChar char=""/>
            </a:pPr>
            <a:r>
              <a:rPr lang="en-GB" dirty="0">
                <a:latin typeface="Calibri" panose="020F0502020204030204" pitchFamily="34" charset="0"/>
                <a:ea typeface="Calibri" panose="020F0502020204030204" pitchFamily="34" charset="0"/>
                <a:cs typeface="Times New Roman" panose="02020603050405020304" pitchFamily="18" charset="0"/>
              </a:rPr>
              <a:t>Explicit vocabulary instruction</a:t>
            </a:r>
          </a:p>
          <a:p>
            <a:pPr marL="342900" lvl="0" indent="-342900">
              <a:spcAft>
                <a:spcPts val="0"/>
              </a:spcAft>
              <a:buFont typeface="Symbol" pitchFamily="2" charset="2"/>
              <a:buChar char=""/>
            </a:pPr>
            <a:r>
              <a:rPr lang="en-GB" dirty="0">
                <a:latin typeface="Calibri" panose="020F0502020204030204" pitchFamily="34" charset="0"/>
                <a:ea typeface="Calibri" panose="020F0502020204030204" pitchFamily="34" charset="0"/>
                <a:cs typeface="Times New Roman" panose="02020603050405020304" pitchFamily="18" charset="0"/>
              </a:rPr>
              <a:t>Improving writing</a:t>
            </a:r>
          </a:p>
          <a:p>
            <a:pPr marL="342900" lvl="0" indent="-342900">
              <a:spcAft>
                <a:spcPts val="0"/>
              </a:spcAft>
              <a:buFont typeface="Symbol" pitchFamily="2" charset="2"/>
              <a:buChar char=""/>
            </a:pPr>
            <a:r>
              <a:rPr lang="en-GB" dirty="0">
                <a:latin typeface="Calibri" panose="020F0502020204030204" pitchFamily="34" charset="0"/>
                <a:ea typeface="Calibri" panose="020F0502020204030204" pitchFamily="34" charset="0"/>
                <a:cs typeface="Times New Roman" panose="02020603050405020304" pitchFamily="18" charset="0"/>
              </a:rPr>
              <a:t>Improving memory</a:t>
            </a:r>
          </a:p>
          <a:p>
            <a:pPr marL="342900" lvl="0" indent="-342900">
              <a:spcAft>
                <a:spcPts val="0"/>
              </a:spcAft>
              <a:buFont typeface="Symbol" pitchFamily="2" charset="2"/>
              <a:buChar char=""/>
            </a:pPr>
            <a:r>
              <a:rPr lang="en-GB" dirty="0">
                <a:latin typeface="Calibri" panose="020F0502020204030204" pitchFamily="34" charset="0"/>
                <a:ea typeface="Calibri" panose="020F0502020204030204" pitchFamily="34" charset="0"/>
                <a:cs typeface="Times New Roman" panose="02020603050405020304" pitchFamily="18" charset="0"/>
              </a:rPr>
              <a:t>Disciplinary reading</a:t>
            </a:r>
          </a:p>
          <a:p>
            <a:pPr marL="342900" lvl="0" indent="-342900">
              <a:spcAft>
                <a:spcPts val="0"/>
              </a:spcAft>
              <a:buFont typeface="Symbol" pitchFamily="2" charset="2"/>
              <a:buChar char=""/>
            </a:pPr>
            <a:r>
              <a:rPr lang="en-GB" dirty="0">
                <a:latin typeface="Calibri" panose="020F0502020204030204" pitchFamily="34" charset="0"/>
                <a:ea typeface="Calibri" panose="020F0502020204030204" pitchFamily="34" charset="0"/>
                <a:cs typeface="Times New Roman" panose="02020603050405020304" pitchFamily="18" charset="0"/>
              </a:rPr>
              <a:t>Structured classroom talk</a:t>
            </a:r>
            <a:endParaRPr lang="en-GB"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Symbol" pitchFamily="2" charset="2"/>
              <a:buChar char=""/>
            </a:pPr>
            <a:r>
              <a:rPr lang="en-GB" dirty="0">
                <a:solidFill>
                  <a:schemeClr val="tx1"/>
                </a:solidFill>
                <a:latin typeface="Calibri" panose="020F0502020204030204" pitchFamily="34" charset="0"/>
                <a:ea typeface="Calibri" panose="020F0502020204030204" pitchFamily="34" charset="0"/>
                <a:cs typeface="Times New Roman" panose="02020603050405020304" pitchFamily="18" charset="0"/>
              </a:rPr>
              <a:t>Feedback	</a:t>
            </a:r>
          </a:p>
          <a:p>
            <a:pPr marL="342900" lvl="0" indent="-342900">
              <a:spcAft>
                <a:spcPts val="0"/>
              </a:spcAft>
              <a:buFont typeface="Symbol" pitchFamily="2" charset="2"/>
              <a:buChar char=""/>
            </a:pPr>
            <a:r>
              <a:rPr lang="en-GB" dirty="0">
                <a:solidFill>
                  <a:schemeClr val="tx1"/>
                </a:solidFill>
                <a:latin typeface="Calibri" panose="020F0502020204030204" pitchFamily="34" charset="0"/>
                <a:ea typeface="Calibri" panose="020F0502020204030204" pitchFamily="34" charset="0"/>
                <a:cs typeface="Times New Roman" panose="02020603050405020304" pitchFamily="18" charset="0"/>
              </a:rPr>
              <a:t>Cognitive load theory</a:t>
            </a:r>
          </a:p>
          <a:p>
            <a:pPr>
              <a:spcAft>
                <a:spcPts val="0"/>
              </a:spcAft>
            </a:pPr>
            <a:r>
              <a:rPr lang="en-GB" dirty="0">
                <a:solidFill>
                  <a:schemeClr val="tx1"/>
                </a:solidFill>
                <a:latin typeface="Calibri" panose="020F0502020204030204" pitchFamily="34" charset="0"/>
                <a:ea typeface="Calibri" panose="020F0502020204030204" pitchFamily="34" charset="0"/>
                <a:cs typeface="Times New Roman" panose="02020603050405020304" pitchFamily="18" charset="0"/>
              </a:rPr>
              <a:t>And more…! You can find the videos here: </a:t>
            </a:r>
            <a:r>
              <a:rPr lang="en-GB" u="sng" dirty="0">
                <a:solidFill>
                  <a:schemeClr val="tx1"/>
                </a:solidFill>
                <a:latin typeface="Calibri" panose="020F0502020204030204" pitchFamily="34" charset="0"/>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https://researchschool.org.uk/durrington/events/videos</a:t>
            </a:r>
            <a:r>
              <a:rPr lang="en-GB"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p>
        </p:txBody>
      </p:sp>
      <p:pic>
        <p:nvPicPr>
          <p:cNvPr id="10" name="Picture 9">
            <a:extLst>
              <a:ext uri="{FF2B5EF4-FFF2-40B4-BE49-F238E27FC236}">
                <a16:creationId xmlns:a16="http://schemas.microsoft.com/office/drawing/2014/main" id="{E5F3AF71-891D-6647-9399-94EAB9ABA9AD}"/>
              </a:ext>
            </a:extLst>
          </p:cNvPr>
          <p:cNvPicPr>
            <a:picLocks noChangeAspect="1"/>
          </p:cNvPicPr>
          <p:nvPr/>
        </p:nvPicPr>
        <p:blipFill>
          <a:blip r:embed="rId6"/>
          <a:stretch>
            <a:fillRect/>
          </a:stretch>
        </p:blipFill>
        <p:spPr>
          <a:xfrm>
            <a:off x="9902991" y="3158536"/>
            <a:ext cx="1912019" cy="1829165"/>
          </a:xfrm>
          <a:prstGeom prst="rect">
            <a:avLst/>
          </a:prstGeom>
          <a:ln>
            <a:solidFill>
              <a:schemeClr val="tx1"/>
            </a:solidFill>
          </a:ln>
        </p:spPr>
      </p:pic>
      <p:pic>
        <p:nvPicPr>
          <p:cNvPr id="14" name="Picture 13">
            <a:extLst>
              <a:ext uri="{FF2B5EF4-FFF2-40B4-BE49-F238E27FC236}">
                <a16:creationId xmlns:a16="http://schemas.microsoft.com/office/drawing/2014/main" id="{C5939704-7830-0945-BACC-FC30A254D115}"/>
              </a:ext>
            </a:extLst>
          </p:cNvPr>
          <p:cNvPicPr>
            <a:picLocks noChangeAspect="1"/>
          </p:cNvPicPr>
          <p:nvPr/>
        </p:nvPicPr>
        <p:blipFill rotWithShape="1">
          <a:blip r:embed="rId7"/>
          <a:srcRect r="6" b="-98"/>
          <a:stretch/>
        </p:blipFill>
        <p:spPr>
          <a:xfrm>
            <a:off x="7897729" y="65172"/>
            <a:ext cx="4160824" cy="1631281"/>
          </a:xfrm>
          <a:prstGeom prst="rect">
            <a:avLst/>
          </a:prstGeom>
          <a:ln>
            <a:solidFill>
              <a:schemeClr val="tx1"/>
            </a:solidFill>
          </a:ln>
        </p:spPr>
      </p:pic>
      <p:pic>
        <p:nvPicPr>
          <p:cNvPr id="16" name="Picture 15">
            <a:extLst>
              <a:ext uri="{FF2B5EF4-FFF2-40B4-BE49-F238E27FC236}">
                <a16:creationId xmlns:a16="http://schemas.microsoft.com/office/drawing/2014/main" id="{4368252F-F8FB-C04E-A5E9-9A47CFB9B922}"/>
              </a:ext>
            </a:extLst>
          </p:cNvPr>
          <p:cNvPicPr>
            <a:picLocks noChangeAspect="1"/>
          </p:cNvPicPr>
          <p:nvPr/>
        </p:nvPicPr>
        <p:blipFill>
          <a:blip r:embed="rId8"/>
          <a:stretch>
            <a:fillRect/>
          </a:stretch>
        </p:blipFill>
        <p:spPr>
          <a:xfrm>
            <a:off x="7897729" y="1745526"/>
            <a:ext cx="2694023" cy="1258349"/>
          </a:xfrm>
          <a:prstGeom prst="rect">
            <a:avLst/>
          </a:prstGeom>
          <a:ln>
            <a:solidFill>
              <a:schemeClr val="tx1"/>
            </a:solidFill>
          </a:ln>
        </p:spPr>
      </p:pic>
    </p:spTree>
    <p:extLst>
      <p:ext uri="{BB962C8B-B14F-4D97-AF65-F5344CB8AC3E}">
        <p14:creationId xmlns:p14="http://schemas.microsoft.com/office/powerpoint/2010/main" val="19150019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hlinkClick r:id="" action="ppaction://noaction"/>
            </a:endParaRPr>
          </a:p>
          <a:p>
            <a:endParaRPr lang="en-US"/>
          </a:p>
        </p:txBody>
      </p:sp>
      <p:sp>
        <p:nvSpPr>
          <p:cNvPr id="4" name="Slide Number Placeholder 3"/>
          <p:cNvSpPr>
            <a:spLocks noGrp="1"/>
          </p:cNvSpPr>
          <p:nvPr>
            <p:ph type="sldNum" sz="quarter" idx="12"/>
          </p:nvPr>
        </p:nvSpPr>
        <p:spPr/>
        <p:txBody>
          <a:bodyPr/>
          <a:lstStyle/>
          <a:p>
            <a:fld id="{09DE3437-D057-481F-8511-E352AB8B4DC4}" type="slidenum">
              <a:rPr lang="en-GB" smtClean="0"/>
              <a:pPr/>
              <a:t>39</a:t>
            </a:fld>
            <a:endParaRPr lang="en-GB"/>
          </a:p>
        </p:txBody>
      </p:sp>
      <p:sp>
        <p:nvSpPr>
          <p:cNvPr id="2" name="Rectangle 1">
            <a:extLst>
              <a:ext uri="{FF2B5EF4-FFF2-40B4-BE49-F238E27FC236}">
                <a16:creationId xmlns:a16="http://schemas.microsoft.com/office/drawing/2014/main" id="{6A668B6A-3BE9-A04F-81CD-F02C0C4E58C5}"/>
              </a:ext>
            </a:extLst>
          </p:cNvPr>
          <p:cNvSpPr/>
          <p:nvPr/>
        </p:nvSpPr>
        <p:spPr>
          <a:xfrm>
            <a:off x="911081" y="1448634"/>
            <a:ext cx="8253513" cy="4816703"/>
          </a:xfrm>
          <a:prstGeom prst="rect">
            <a:avLst/>
          </a:prstGeom>
        </p:spPr>
        <p:txBody>
          <a:bodyPr wrap="square">
            <a:spAutoFit/>
          </a:bodyPr>
          <a:lstStyle/>
          <a:p>
            <a:pPr algn="ctr"/>
            <a:endParaRPr lang="en-US" sz="2100" dirty="0"/>
          </a:p>
          <a:p>
            <a:r>
              <a:rPr lang="en-US" sz="3600" b="1" dirty="0">
                <a:solidFill>
                  <a:schemeClr val="accent2"/>
                </a:solidFill>
                <a:latin typeface="Calibri" panose="020F0502020204030204" pitchFamily="34" charset="0"/>
                <a:hlinkClick r:id="rId3"/>
              </a:rPr>
              <a:t>mrowland@unitysp.co.uk</a:t>
            </a:r>
            <a:r>
              <a:rPr lang="en-US" sz="3600" b="1" dirty="0">
                <a:solidFill>
                  <a:schemeClr val="accent2"/>
                </a:solidFill>
                <a:latin typeface="Calibri" panose="020F0502020204030204" pitchFamily="34" charset="0"/>
              </a:rPr>
              <a:t>   </a:t>
            </a:r>
          </a:p>
          <a:p>
            <a:endParaRPr lang="en-US" sz="3600" b="1" dirty="0">
              <a:solidFill>
                <a:schemeClr val="accent2"/>
              </a:solidFill>
              <a:latin typeface="Calibri" panose="020F0502020204030204" pitchFamily="34" charset="0"/>
            </a:endParaRPr>
          </a:p>
          <a:p>
            <a:r>
              <a:rPr lang="en-US" sz="3600" b="1" dirty="0">
                <a:solidFill>
                  <a:srgbClr val="0BA7E5"/>
                </a:solidFill>
                <a:latin typeface="Calibri" panose="020F0502020204030204" pitchFamily="34" charset="0"/>
              </a:rPr>
              <a:t>@marcrowland73    </a:t>
            </a:r>
          </a:p>
          <a:p>
            <a:endParaRPr lang="en-US" sz="1400" b="1" dirty="0">
              <a:solidFill>
                <a:schemeClr val="accent2"/>
              </a:solidFill>
              <a:latin typeface="Calibri" panose="020F0502020204030204" pitchFamily="34" charset="0"/>
            </a:endParaRPr>
          </a:p>
          <a:p>
            <a:r>
              <a:rPr lang="en-US" sz="3600" b="1" dirty="0">
                <a:solidFill>
                  <a:schemeClr val="accent2"/>
                </a:solidFill>
                <a:latin typeface="Calibri" panose="020F0502020204030204" pitchFamily="34" charset="0"/>
                <a:hlinkClick r:id="rId4"/>
              </a:rPr>
              <a:t>https://marcrowland.wordpress.com/</a:t>
            </a:r>
            <a:r>
              <a:rPr lang="en-US" sz="3600" b="1" dirty="0">
                <a:solidFill>
                  <a:schemeClr val="accent2"/>
                </a:solidFill>
                <a:latin typeface="Calibri" panose="020F0502020204030204" pitchFamily="34" charset="0"/>
              </a:rPr>
              <a:t> </a:t>
            </a:r>
          </a:p>
          <a:p>
            <a:pPr marL="571500" indent="-571500">
              <a:buFont typeface="Arial" panose="020B0604020202020204" pitchFamily="34" charset="0"/>
              <a:buChar char="•"/>
            </a:pPr>
            <a:endParaRPr lang="en-US" sz="1400" b="1" dirty="0">
              <a:solidFill>
                <a:schemeClr val="accent2"/>
              </a:solidFill>
              <a:latin typeface="Calibri" panose="020F0502020204030204" pitchFamily="34" charset="0"/>
              <a:hlinkClick r:id="rId5"/>
            </a:endParaRPr>
          </a:p>
          <a:p>
            <a:r>
              <a:rPr lang="en-US" sz="3600" b="1" dirty="0">
                <a:solidFill>
                  <a:schemeClr val="accent2"/>
                </a:solidFill>
                <a:latin typeface="Calibri" panose="020F0502020204030204" pitchFamily="34" charset="0"/>
                <a:hlinkClick r:id="rId5"/>
              </a:rPr>
              <a:t>https://researchschool.org.uk/unity/</a:t>
            </a:r>
            <a:r>
              <a:rPr lang="en-US" sz="3600" b="1" dirty="0">
                <a:solidFill>
                  <a:schemeClr val="accent2"/>
                </a:solidFill>
                <a:latin typeface="Calibri" panose="020F0502020204030204" pitchFamily="34" charset="0"/>
              </a:rPr>
              <a:t> </a:t>
            </a:r>
          </a:p>
          <a:p>
            <a:endParaRPr lang="en-US" sz="3600" b="1" dirty="0">
              <a:solidFill>
                <a:schemeClr val="accent2"/>
              </a:solidFill>
              <a:latin typeface="Calibri" panose="020F0502020204030204" pitchFamily="34" charset="0"/>
            </a:endParaRPr>
          </a:p>
          <a:p>
            <a:pPr algn="ctr"/>
            <a:endParaRPr lang="en-US" sz="2100" dirty="0"/>
          </a:p>
          <a:p>
            <a:pPr algn="ctr"/>
            <a:endParaRPr lang="en-US" sz="2100" dirty="0"/>
          </a:p>
        </p:txBody>
      </p:sp>
      <p:pic>
        <p:nvPicPr>
          <p:cNvPr id="5" name="Picture 4">
            <a:extLst>
              <a:ext uri="{FF2B5EF4-FFF2-40B4-BE49-F238E27FC236}">
                <a16:creationId xmlns:a16="http://schemas.microsoft.com/office/drawing/2014/main" id="{A85FBF38-1AE2-4EAE-98F6-B54CFFDD1D2A}"/>
              </a:ext>
            </a:extLst>
          </p:cNvPr>
          <p:cNvPicPr>
            <a:picLocks noChangeAspect="1"/>
          </p:cNvPicPr>
          <p:nvPr/>
        </p:nvPicPr>
        <p:blipFill>
          <a:blip r:embed="rId6"/>
          <a:stretch>
            <a:fillRect/>
          </a:stretch>
        </p:blipFill>
        <p:spPr>
          <a:xfrm>
            <a:off x="109058" y="113495"/>
            <a:ext cx="1121266" cy="901574"/>
          </a:xfrm>
          <a:prstGeom prst="rect">
            <a:avLst/>
          </a:prstGeom>
        </p:spPr>
      </p:pic>
      <p:pic>
        <p:nvPicPr>
          <p:cNvPr id="9" name="Picture 8">
            <a:extLst>
              <a:ext uri="{FF2B5EF4-FFF2-40B4-BE49-F238E27FC236}">
                <a16:creationId xmlns:a16="http://schemas.microsoft.com/office/drawing/2014/main" id="{1C93A727-0B86-4614-A3A9-C4E6040950F5}"/>
              </a:ext>
            </a:extLst>
          </p:cNvPr>
          <p:cNvPicPr>
            <a:picLocks noChangeAspect="1"/>
          </p:cNvPicPr>
          <p:nvPr/>
        </p:nvPicPr>
        <p:blipFill>
          <a:blip r:embed="rId7"/>
          <a:stretch>
            <a:fillRect/>
          </a:stretch>
        </p:blipFill>
        <p:spPr>
          <a:xfrm>
            <a:off x="64011" y="4093357"/>
            <a:ext cx="844185" cy="594306"/>
          </a:xfrm>
          <a:prstGeom prst="rect">
            <a:avLst/>
          </a:prstGeom>
        </p:spPr>
      </p:pic>
      <p:pic>
        <p:nvPicPr>
          <p:cNvPr id="11" name="Picture 10">
            <a:extLst>
              <a:ext uri="{FF2B5EF4-FFF2-40B4-BE49-F238E27FC236}">
                <a16:creationId xmlns:a16="http://schemas.microsoft.com/office/drawing/2014/main" id="{C30002E4-5BA7-4716-B50C-CB6C9076A1B4}"/>
              </a:ext>
            </a:extLst>
          </p:cNvPr>
          <p:cNvPicPr>
            <a:picLocks noChangeAspect="1"/>
          </p:cNvPicPr>
          <p:nvPr/>
        </p:nvPicPr>
        <p:blipFill>
          <a:blip r:embed="rId8"/>
          <a:stretch>
            <a:fillRect/>
          </a:stretch>
        </p:blipFill>
        <p:spPr>
          <a:xfrm>
            <a:off x="97538" y="1869164"/>
            <a:ext cx="734893" cy="734893"/>
          </a:xfrm>
          <a:prstGeom prst="rect">
            <a:avLst/>
          </a:prstGeom>
        </p:spPr>
      </p:pic>
      <p:pic>
        <p:nvPicPr>
          <p:cNvPr id="13" name="Picture 12">
            <a:extLst>
              <a:ext uri="{FF2B5EF4-FFF2-40B4-BE49-F238E27FC236}">
                <a16:creationId xmlns:a16="http://schemas.microsoft.com/office/drawing/2014/main" id="{15B0693F-874C-4D34-8E19-C11EE745B8FC}"/>
              </a:ext>
            </a:extLst>
          </p:cNvPr>
          <p:cNvPicPr>
            <a:picLocks noChangeAspect="1"/>
          </p:cNvPicPr>
          <p:nvPr/>
        </p:nvPicPr>
        <p:blipFill>
          <a:blip r:embed="rId9"/>
          <a:stretch>
            <a:fillRect/>
          </a:stretch>
        </p:blipFill>
        <p:spPr>
          <a:xfrm>
            <a:off x="179506" y="2887197"/>
            <a:ext cx="570955" cy="570955"/>
          </a:xfrm>
          <a:prstGeom prst="rect">
            <a:avLst/>
          </a:prstGeom>
        </p:spPr>
      </p:pic>
      <p:pic>
        <p:nvPicPr>
          <p:cNvPr id="12" name="Picture 11">
            <a:extLst>
              <a:ext uri="{FF2B5EF4-FFF2-40B4-BE49-F238E27FC236}">
                <a16:creationId xmlns:a16="http://schemas.microsoft.com/office/drawing/2014/main" id="{AF9ABA37-14F2-C54E-BD9A-3AD378761A07}"/>
              </a:ext>
            </a:extLst>
          </p:cNvPr>
          <p:cNvPicPr>
            <a:picLocks noChangeAspect="1"/>
          </p:cNvPicPr>
          <p:nvPr/>
        </p:nvPicPr>
        <p:blipFill>
          <a:blip r:embed="rId10"/>
          <a:stretch>
            <a:fillRect/>
          </a:stretch>
        </p:blipFill>
        <p:spPr>
          <a:xfrm>
            <a:off x="7519026" y="374651"/>
            <a:ext cx="4314736" cy="2989026"/>
          </a:xfrm>
          <a:prstGeom prst="rect">
            <a:avLst/>
          </a:prstGeom>
        </p:spPr>
      </p:pic>
    </p:spTree>
    <p:extLst>
      <p:ext uri="{BB962C8B-B14F-4D97-AF65-F5344CB8AC3E}">
        <p14:creationId xmlns:p14="http://schemas.microsoft.com/office/powerpoint/2010/main" val="4511950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2730" y="258271"/>
            <a:ext cx="10002712" cy="443070"/>
          </a:xfrm>
          <a:prstGeom prst="rect">
            <a:avLst/>
          </a:prstGeom>
        </p:spPr>
        <p:txBody>
          <a:bodyPr vert="horz" wrap="square" lIns="0" tIns="12065" rIns="0" bIns="0" rtlCol="0">
            <a:spAutoFit/>
          </a:bodyPr>
          <a:lstStyle/>
          <a:p>
            <a:pPr marL="12700">
              <a:lnSpc>
                <a:spcPct val="100000"/>
              </a:lnSpc>
              <a:spcBef>
                <a:spcPts val="95"/>
              </a:spcBef>
            </a:pPr>
            <a:r>
              <a:rPr sz="2800" b="1" spc="-5" dirty="0"/>
              <a:t>Helping </a:t>
            </a:r>
            <a:r>
              <a:rPr sz="2800" b="1" dirty="0"/>
              <a:t>disadvantaged </a:t>
            </a:r>
            <a:r>
              <a:rPr sz="2800" b="1" spc="-5" dirty="0"/>
              <a:t>pupils </a:t>
            </a:r>
            <a:r>
              <a:rPr sz="2800" b="1" dirty="0"/>
              <a:t>feel like they </a:t>
            </a:r>
            <a:r>
              <a:rPr sz="2800" b="1" spc="-5" dirty="0"/>
              <a:t>belong in </a:t>
            </a:r>
            <a:r>
              <a:rPr sz="2800" b="1" dirty="0"/>
              <a:t>the</a:t>
            </a:r>
            <a:r>
              <a:rPr sz="2800" b="1" spc="155" dirty="0"/>
              <a:t> </a:t>
            </a:r>
            <a:r>
              <a:rPr sz="2800" b="1" dirty="0"/>
              <a:t>classroom</a:t>
            </a:r>
          </a:p>
        </p:txBody>
      </p:sp>
      <p:sp>
        <p:nvSpPr>
          <p:cNvPr id="3" name="object 3"/>
          <p:cNvSpPr txBox="1"/>
          <p:nvPr/>
        </p:nvSpPr>
        <p:spPr>
          <a:xfrm>
            <a:off x="452729" y="955624"/>
            <a:ext cx="7464050" cy="5709285"/>
          </a:xfrm>
          <a:prstGeom prst="rect">
            <a:avLst/>
          </a:prstGeom>
        </p:spPr>
        <p:txBody>
          <a:bodyPr vert="horz" wrap="square" lIns="0" tIns="13335" rIns="0" bIns="0" rtlCol="0">
            <a:spAutoFit/>
          </a:bodyPr>
          <a:lstStyle/>
          <a:p>
            <a:pPr marL="12700">
              <a:lnSpc>
                <a:spcPts val="1430"/>
              </a:lnSpc>
              <a:spcBef>
                <a:spcPts val="105"/>
              </a:spcBef>
            </a:pPr>
            <a:r>
              <a:rPr sz="1400" spc="-5" dirty="0">
                <a:cs typeface="Arial"/>
              </a:rPr>
              <a:t>Imagine being </a:t>
            </a:r>
            <a:r>
              <a:rPr sz="1400" dirty="0">
                <a:cs typeface="Arial"/>
              </a:rPr>
              <a:t>in a new city </a:t>
            </a:r>
            <a:r>
              <a:rPr sz="1400" spc="-5" dirty="0">
                <a:cs typeface="Arial"/>
              </a:rPr>
              <a:t>abroad. </a:t>
            </a:r>
            <a:r>
              <a:rPr sz="1400" spc="-50" dirty="0">
                <a:cs typeface="Arial"/>
              </a:rPr>
              <a:t>You </a:t>
            </a:r>
            <a:r>
              <a:rPr sz="1400" spc="-5" dirty="0">
                <a:cs typeface="Arial"/>
              </a:rPr>
              <a:t>don’t </a:t>
            </a:r>
            <a:r>
              <a:rPr sz="1400" dirty="0">
                <a:cs typeface="Arial"/>
              </a:rPr>
              <a:t>speak the </a:t>
            </a:r>
            <a:r>
              <a:rPr sz="1400" spc="-5" dirty="0">
                <a:cs typeface="Arial"/>
              </a:rPr>
              <a:t>language. </a:t>
            </a:r>
            <a:r>
              <a:rPr sz="1400" spc="-50" dirty="0">
                <a:cs typeface="Arial"/>
              </a:rPr>
              <a:t>You </a:t>
            </a:r>
            <a:r>
              <a:rPr sz="1400" spc="-5" dirty="0">
                <a:cs typeface="Arial"/>
              </a:rPr>
              <a:t>don’t </a:t>
            </a:r>
            <a:r>
              <a:rPr sz="1400" dirty="0">
                <a:cs typeface="Arial"/>
              </a:rPr>
              <a:t>know </a:t>
            </a:r>
            <a:r>
              <a:rPr sz="1400" spc="-5" dirty="0">
                <a:cs typeface="Arial"/>
              </a:rPr>
              <a:t>your</a:t>
            </a:r>
            <a:r>
              <a:rPr sz="1400" spc="-135" dirty="0">
                <a:cs typeface="Arial"/>
              </a:rPr>
              <a:t> </a:t>
            </a:r>
            <a:r>
              <a:rPr sz="1400" spc="-10" dirty="0">
                <a:cs typeface="Arial"/>
              </a:rPr>
              <a:t>way</a:t>
            </a:r>
            <a:endParaRPr sz="1400" dirty="0">
              <a:cs typeface="Arial"/>
            </a:endParaRPr>
          </a:p>
          <a:p>
            <a:pPr marL="12700" marR="117475">
              <a:lnSpc>
                <a:spcPct val="70000"/>
              </a:lnSpc>
              <a:spcBef>
                <a:spcPts val="254"/>
              </a:spcBef>
            </a:pPr>
            <a:r>
              <a:rPr sz="1400" dirty="0">
                <a:cs typeface="Arial"/>
              </a:rPr>
              <a:t>around. </a:t>
            </a:r>
            <a:r>
              <a:rPr sz="1400" spc="-15" dirty="0">
                <a:cs typeface="Arial"/>
              </a:rPr>
              <a:t>Conversely, </a:t>
            </a:r>
            <a:r>
              <a:rPr sz="1400" spc="-5" dirty="0">
                <a:cs typeface="Arial"/>
              </a:rPr>
              <a:t>everyone </a:t>
            </a:r>
            <a:r>
              <a:rPr sz="1400" dirty="0">
                <a:cs typeface="Arial"/>
              </a:rPr>
              <a:t>else around </a:t>
            </a:r>
            <a:r>
              <a:rPr sz="1400" spc="-5" dirty="0">
                <a:cs typeface="Arial"/>
              </a:rPr>
              <a:t>you </a:t>
            </a:r>
            <a:r>
              <a:rPr sz="1400" dirty="0">
                <a:cs typeface="Arial"/>
              </a:rPr>
              <a:t>seems to be contently going about their</a:t>
            </a:r>
            <a:r>
              <a:rPr sz="1400" spc="-140" dirty="0">
                <a:cs typeface="Arial"/>
              </a:rPr>
              <a:t> </a:t>
            </a:r>
            <a:r>
              <a:rPr sz="1400" dirty="0">
                <a:cs typeface="Arial"/>
              </a:rPr>
              <a:t>daily  business.</a:t>
            </a:r>
          </a:p>
          <a:p>
            <a:pPr marL="12700">
              <a:lnSpc>
                <a:spcPct val="100000"/>
              </a:lnSpc>
              <a:spcBef>
                <a:spcPts val="490"/>
              </a:spcBef>
            </a:pPr>
            <a:r>
              <a:rPr sz="1400" b="1" spc="-5" dirty="0">
                <a:cs typeface="Arial"/>
              </a:rPr>
              <a:t>For </a:t>
            </a:r>
            <a:r>
              <a:rPr sz="1400" b="1" dirty="0">
                <a:cs typeface="Arial"/>
              </a:rPr>
              <a:t>many disadvantaged children, this is </a:t>
            </a:r>
            <a:r>
              <a:rPr sz="1400" b="1" spc="5" dirty="0">
                <a:cs typeface="Arial"/>
              </a:rPr>
              <a:t>what </a:t>
            </a:r>
            <a:r>
              <a:rPr sz="1400" b="1" dirty="0">
                <a:cs typeface="Arial"/>
              </a:rPr>
              <a:t>the classroom feels</a:t>
            </a:r>
            <a:r>
              <a:rPr sz="1400" b="1" spc="-265" dirty="0">
                <a:cs typeface="Arial"/>
              </a:rPr>
              <a:t> </a:t>
            </a:r>
            <a:r>
              <a:rPr sz="1400" b="1" spc="-15" dirty="0">
                <a:cs typeface="Arial"/>
              </a:rPr>
              <a:t>like</a:t>
            </a:r>
            <a:r>
              <a:rPr sz="1200" b="1" spc="-15" dirty="0">
                <a:cs typeface="Arial"/>
              </a:rPr>
              <a:t>.</a:t>
            </a:r>
            <a:endParaRPr sz="1200" dirty="0">
              <a:cs typeface="Arial"/>
            </a:endParaRPr>
          </a:p>
          <a:p>
            <a:pPr>
              <a:lnSpc>
                <a:spcPct val="100000"/>
              </a:lnSpc>
              <a:spcBef>
                <a:spcPts val="35"/>
              </a:spcBef>
            </a:pPr>
            <a:endParaRPr sz="2150" dirty="0">
              <a:cs typeface="Arial"/>
            </a:endParaRPr>
          </a:p>
          <a:p>
            <a:pPr marL="12700">
              <a:lnSpc>
                <a:spcPct val="100000"/>
              </a:lnSpc>
            </a:pPr>
            <a:r>
              <a:rPr sz="1400" b="1" spc="-5" dirty="0">
                <a:cs typeface="Arial"/>
              </a:rPr>
              <a:t>How </a:t>
            </a:r>
            <a:r>
              <a:rPr sz="1400" b="1" dirty="0">
                <a:cs typeface="Arial"/>
              </a:rPr>
              <a:t>can </a:t>
            </a:r>
            <a:r>
              <a:rPr sz="1400" b="1" spc="20" dirty="0">
                <a:cs typeface="Arial"/>
              </a:rPr>
              <a:t>we </a:t>
            </a:r>
            <a:r>
              <a:rPr sz="1400" b="1" dirty="0">
                <a:cs typeface="Arial"/>
              </a:rPr>
              <a:t>foster a sense of belonging for </a:t>
            </a:r>
            <a:r>
              <a:rPr sz="1400" b="1" spc="-5" dirty="0">
                <a:cs typeface="Arial"/>
              </a:rPr>
              <a:t>our </a:t>
            </a:r>
            <a:r>
              <a:rPr sz="1400" b="1" dirty="0">
                <a:cs typeface="Arial"/>
              </a:rPr>
              <a:t>disadvantaged</a:t>
            </a:r>
            <a:r>
              <a:rPr sz="1400" b="1" spc="-260" dirty="0">
                <a:cs typeface="Arial"/>
              </a:rPr>
              <a:t> </a:t>
            </a:r>
            <a:r>
              <a:rPr sz="1400" b="1" dirty="0">
                <a:cs typeface="Arial"/>
              </a:rPr>
              <a:t>pupils?</a:t>
            </a:r>
            <a:endParaRPr sz="1400" dirty="0">
              <a:cs typeface="Arial"/>
            </a:endParaRPr>
          </a:p>
          <a:p>
            <a:pPr>
              <a:lnSpc>
                <a:spcPct val="100000"/>
              </a:lnSpc>
            </a:pPr>
            <a:endParaRPr sz="1500" dirty="0">
              <a:cs typeface="Arial"/>
            </a:endParaRPr>
          </a:p>
          <a:p>
            <a:pPr>
              <a:lnSpc>
                <a:spcPct val="100000"/>
              </a:lnSpc>
              <a:spcBef>
                <a:spcPts val="10"/>
              </a:spcBef>
            </a:pPr>
            <a:endParaRPr sz="1250" dirty="0">
              <a:cs typeface="Arial"/>
            </a:endParaRPr>
          </a:p>
          <a:p>
            <a:pPr marL="241300" marR="148590" indent="-229235">
              <a:lnSpc>
                <a:spcPct val="70000"/>
              </a:lnSpc>
              <a:buClr>
                <a:srgbClr val="005479"/>
              </a:buClr>
              <a:buFont typeface="Arial"/>
              <a:buChar char="•"/>
              <a:tabLst>
                <a:tab pos="241300" algn="l"/>
                <a:tab pos="241935" algn="l"/>
              </a:tabLst>
            </a:pPr>
            <a:r>
              <a:rPr sz="1400" b="1" spc="-5" dirty="0">
                <a:cs typeface="Arial"/>
              </a:rPr>
              <a:t>Level the </a:t>
            </a:r>
            <a:r>
              <a:rPr sz="1400" b="1" spc="-10" dirty="0">
                <a:cs typeface="Arial"/>
              </a:rPr>
              <a:t>playing </a:t>
            </a:r>
            <a:r>
              <a:rPr sz="1400" b="1" dirty="0">
                <a:cs typeface="Arial"/>
              </a:rPr>
              <a:t>field - </a:t>
            </a:r>
            <a:r>
              <a:rPr sz="1400" spc="-5" dirty="0">
                <a:cs typeface="Arial"/>
              </a:rPr>
              <a:t>Empower </a:t>
            </a:r>
            <a:r>
              <a:rPr sz="1400" dirty="0">
                <a:cs typeface="Arial"/>
              </a:rPr>
              <a:t>all pupils </a:t>
            </a:r>
            <a:r>
              <a:rPr sz="1400" spc="-5" dirty="0">
                <a:cs typeface="Arial"/>
              </a:rPr>
              <a:t>with </a:t>
            </a:r>
            <a:r>
              <a:rPr sz="1400" dirty="0">
                <a:cs typeface="Arial"/>
              </a:rPr>
              <a:t>key </a:t>
            </a:r>
            <a:r>
              <a:rPr sz="1400" spc="-5" dirty="0">
                <a:cs typeface="Arial"/>
              </a:rPr>
              <a:t>knowledge </a:t>
            </a:r>
            <a:r>
              <a:rPr sz="1400" dirty="0">
                <a:cs typeface="Arial"/>
              </a:rPr>
              <a:t>at the </a:t>
            </a:r>
            <a:r>
              <a:rPr sz="1400" spc="-5" dirty="0">
                <a:cs typeface="Arial"/>
              </a:rPr>
              <a:t>very </a:t>
            </a:r>
            <a:r>
              <a:rPr sz="1400" dirty="0">
                <a:cs typeface="Arial"/>
              </a:rPr>
              <a:t>beginning</a:t>
            </a:r>
            <a:r>
              <a:rPr sz="1400" spc="-125" dirty="0">
                <a:cs typeface="Arial"/>
              </a:rPr>
              <a:t> </a:t>
            </a:r>
            <a:r>
              <a:rPr sz="1400" dirty="0">
                <a:cs typeface="Arial"/>
              </a:rPr>
              <a:t>of  lessons.</a:t>
            </a:r>
          </a:p>
          <a:p>
            <a:pPr>
              <a:lnSpc>
                <a:spcPct val="100000"/>
              </a:lnSpc>
              <a:buClr>
                <a:srgbClr val="005479"/>
              </a:buClr>
              <a:buFont typeface="Arial"/>
              <a:buChar char="•"/>
            </a:pPr>
            <a:endParaRPr sz="1500" dirty="0">
              <a:cs typeface="Arial"/>
            </a:endParaRPr>
          </a:p>
          <a:p>
            <a:pPr>
              <a:lnSpc>
                <a:spcPct val="100000"/>
              </a:lnSpc>
              <a:spcBef>
                <a:spcPts val="15"/>
              </a:spcBef>
              <a:buClr>
                <a:srgbClr val="005479"/>
              </a:buClr>
              <a:buFont typeface="Arial"/>
              <a:buChar char="•"/>
            </a:pPr>
            <a:endParaRPr sz="1250" dirty="0">
              <a:cs typeface="Arial"/>
            </a:endParaRPr>
          </a:p>
          <a:p>
            <a:pPr marL="241300" marR="140335" indent="-229235">
              <a:lnSpc>
                <a:spcPct val="70000"/>
              </a:lnSpc>
              <a:buClr>
                <a:srgbClr val="005479"/>
              </a:buClr>
              <a:buFont typeface="Arial"/>
              <a:buChar char="•"/>
              <a:tabLst>
                <a:tab pos="241300" algn="l"/>
                <a:tab pos="241935" algn="l"/>
              </a:tabLst>
            </a:pPr>
            <a:r>
              <a:rPr sz="1400" b="1" dirty="0">
                <a:cs typeface="Arial"/>
              </a:rPr>
              <a:t>Scaffold oracy </a:t>
            </a:r>
            <a:r>
              <a:rPr sz="1400" b="1" spc="-5" dirty="0">
                <a:cs typeface="Arial"/>
              </a:rPr>
              <a:t>and discussion </a:t>
            </a:r>
            <a:r>
              <a:rPr sz="1400" b="1" dirty="0">
                <a:cs typeface="Arial"/>
              </a:rPr>
              <a:t>- </a:t>
            </a:r>
            <a:r>
              <a:rPr sz="1400" spc="-5" dirty="0">
                <a:cs typeface="Arial"/>
              </a:rPr>
              <a:t>Use </a:t>
            </a:r>
            <a:r>
              <a:rPr sz="1400" dirty="0">
                <a:cs typeface="Arial"/>
              </a:rPr>
              <a:t>sentence stems or </a:t>
            </a:r>
            <a:r>
              <a:rPr sz="1400" spc="-5" dirty="0">
                <a:cs typeface="Arial"/>
              </a:rPr>
              <a:t>collaborative </a:t>
            </a:r>
            <a:r>
              <a:rPr sz="1400" dirty="0">
                <a:cs typeface="Arial"/>
              </a:rPr>
              <a:t>group </a:t>
            </a:r>
            <a:r>
              <a:rPr sz="1400" spc="-5" dirty="0">
                <a:cs typeface="Arial"/>
              </a:rPr>
              <a:t>work </a:t>
            </a:r>
            <a:r>
              <a:rPr sz="1400" dirty="0">
                <a:cs typeface="Arial"/>
              </a:rPr>
              <a:t>for</a:t>
            </a:r>
            <a:r>
              <a:rPr sz="1400" spc="-235" dirty="0">
                <a:cs typeface="Arial"/>
              </a:rPr>
              <a:t> </a:t>
            </a:r>
            <a:r>
              <a:rPr sz="1400" dirty="0">
                <a:cs typeface="Arial"/>
              </a:rPr>
              <a:t>all  pupils. </a:t>
            </a:r>
            <a:r>
              <a:rPr sz="1400" spc="-5" dirty="0">
                <a:cs typeface="Arial"/>
              </a:rPr>
              <a:t>This will make </a:t>
            </a:r>
            <a:r>
              <a:rPr sz="1400" dirty="0">
                <a:cs typeface="Arial"/>
              </a:rPr>
              <a:t>disadvantaged learners feel safe and secure but </a:t>
            </a:r>
            <a:r>
              <a:rPr sz="1400" b="1" dirty="0">
                <a:cs typeface="Arial"/>
              </a:rPr>
              <a:t>also</a:t>
            </a:r>
            <a:r>
              <a:rPr sz="1400" b="1" spc="-265" dirty="0">
                <a:cs typeface="Arial"/>
              </a:rPr>
              <a:t> </a:t>
            </a:r>
            <a:r>
              <a:rPr sz="1400" dirty="0">
                <a:cs typeface="Arial"/>
              </a:rPr>
              <a:t>challenged.</a:t>
            </a:r>
          </a:p>
          <a:p>
            <a:pPr>
              <a:lnSpc>
                <a:spcPct val="100000"/>
              </a:lnSpc>
              <a:buClr>
                <a:srgbClr val="005479"/>
              </a:buClr>
              <a:buFont typeface="Arial"/>
              <a:buChar char="•"/>
            </a:pPr>
            <a:endParaRPr sz="1500" dirty="0">
              <a:cs typeface="Arial"/>
            </a:endParaRPr>
          </a:p>
          <a:p>
            <a:pPr>
              <a:lnSpc>
                <a:spcPct val="100000"/>
              </a:lnSpc>
              <a:spcBef>
                <a:spcPts val="20"/>
              </a:spcBef>
              <a:buClr>
                <a:srgbClr val="005479"/>
              </a:buClr>
              <a:buFont typeface="Arial"/>
              <a:buChar char="•"/>
            </a:pPr>
            <a:endParaRPr sz="1250" dirty="0">
              <a:cs typeface="Arial"/>
            </a:endParaRPr>
          </a:p>
          <a:p>
            <a:pPr marL="241300" marR="628015" indent="-229235">
              <a:lnSpc>
                <a:spcPct val="70000"/>
              </a:lnSpc>
              <a:buClr>
                <a:srgbClr val="005479"/>
              </a:buClr>
              <a:buFont typeface="Arial"/>
              <a:buChar char="•"/>
              <a:tabLst>
                <a:tab pos="241300" algn="l"/>
                <a:tab pos="241935" algn="l"/>
              </a:tabLst>
            </a:pPr>
            <a:r>
              <a:rPr sz="1400" b="1" spc="-5" dirty="0">
                <a:cs typeface="Arial"/>
              </a:rPr>
              <a:t>Have </a:t>
            </a:r>
            <a:r>
              <a:rPr sz="1400" b="1" dirty="0">
                <a:cs typeface="Arial"/>
              </a:rPr>
              <a:t>clear </a:t>
            </a:r>
            <a:r>
              <a:rPr sz="1400" b="1" spc="-5" dirty="0">
                <a:cs typeface="Arial"/>
              </a:rPr>
              <a:t>routines and structures </a:t>
            </a:r>
            <a:r>
              <a:rPr sz="1400" b="1" dirty="0">
                <a:cs typeface="Arial"/>
              </a:rPr>
              <a:t>- </a:t>
            </a:r>
            <a:r>
              <a:rPr sz="1400" dirty="0">
                <a:cs typeface="Arial"/>
              </a:rPr>
              <a:t>All pupils feel safe and secure </a:t>
            </a:r>
            <a:r>
              <a:rPr sz="1400" spc="-5" dirty="0">
                <a:cs typeface="Arial"/>
              </a:rPr>
              <a:t>when </a:t>
            </a:r>
            <a:r>
              <a:rPr sz="1400" dirty="0">
                <a:cs typeface="Arial"/>
              </a:rPr>
              <a:t>the</a:t>
            </a:r>
            <a:r>
              <a:rPr sz="1400" spc="-275" dirty="0">
                <a:cs typeface="Arial"/>
              </a:rPr>
              <a:t> </a:t>
            </a:r>
            <a:r>
              <a:rPr sz="1400" dirty="0">
                <a:cs typeface="Arial"/>
              </a:rPr>
              <a:t>are  </a:t>
            </a:r>
            <a:r>
              <a:rPr sz="1400" spc="-5" dirty="0">
                <a:cs typeface="Arial"/>
              </a:rPr>
              <a:t>confident they know </a:t>
            </a:r>
            <a:r>
              <a:rPr sz="1400" spc="-10" dirty="0">
                <a:cs typeface="Arial"/>
              </a:rPr>
              <a:t>what’s</a:t>
            </a:r>
            <a:r>
              <a:rPr sz="1400" spc="-95" dirty="0">
                <a:cs typeface="Arial"/>
              </a:rPr>
              <a:t> </a:t>
            </a:r>
            <a:r>
              <a:rPr sz="1400" spc="-5" dirty="0">
                <a:cs typeface="Arial"/>
              </a:rPr>
              <a:t>coming.</a:t>
            </a:r>
            <a:endParaRPr sz="1400" dirty="0">
              <a:cs typeface="Arial"/>
            </a:endParaRPr>
          </a:p>
          <a:p>
            <a:pPr>
              <a:lnSpc>
                <a:spcPct val="100000"/>
              </a:lnSpc>
              <a:buClr>
                <a:srgbClr val="005479"/>
              </a:buClr>
              <a:buFont typeface="Arial"/>
              <a:buChar char="•"/>
            </a:pPr>
            <a:endParaRPr sz="1500" dirty="0">
              <a:cs typeface="Arial"/>
            </a:endParaRPr>
          </a:p>
          <a:p>
            <a:pPr>
              <a:lnSpc>
                <a:spcPct val="100000"/>
              </a:lnSpc>
              <a:spcBef>
                <a:spcPts val="5"/>
              </a:spcBef>
              <a:buClr>
                <a:srgbClr val="005479"/>
              </a:buClr>
              <a:buFont typeface="Arial"/>
              <a:buChar char="•"/>
            </a:pPr>
            <a:endParaRPr sz="1250" dirty="0">
              <a:cs typeface="Arial"/>
            </a:endParaRPr>
          </a:p>
          <a:p>
            <a:pPr marL="241300" marR="424180" indent="-229235">
              <a:lnSpc>
                <a:spcPct val="70000"/>
              </a:lnSpc>
              <a:buClr>
                <a:srgbClr val="005479"/>
              </a:buClr>
              <a:buFont typeface="Arial"/>
              <a:buChar char="•"/>
              <a:tabLst>
                <a:tab pos="241300" algn="l"/>
                <a:tab pos="241935" algn="l"/>
              </a:tabLst>
            </a:pPr>
            <a:r>
              <a:rPr sz="1400" b="1" dirty="0">
                <a:cs typeface="Arial"/>
              </a:rPr>
              <a:t>Plan </a:t>
            </a:r>
            <a:r>
              <a:rPr sz="1400" b="1" spc="-5" dirty="0">
                <a:cs typeface="Arial"/>
              </a:rPr>
              <a:t>the curriculum carefully </a:t>
            </a:r>
            <a:r>
              <a:rPr sz="1400" b="1" dirty="0">
                <a:cs typeface="Arial"/>
              </a:rPr>
              <a:t>- </a:t>
            </a:r>
            <a:r>
              <a:rPr sz="1400" dirty="0">
                <a:cs typeface="Arial"/>
              </a:rPr>
              <a:t>Is the curriculum relevant, challenging and based</a:t>
            </a:r>
            <a:r>
              <a:rPr sz="1400" spc="-210" dirty="0">
                <a:cs typeface="Arial"/>
              </a:rPr>
              <a:t> </a:t>
            </a:r>
            <a:r>
              <a:rPr sz="1400" dirty="0">
                <a:cs typeface="Arial"/>
              </a:rPr>
              <a:t>on </a:t>
            </a:r>
            <a:r>
              <a:rPr sz="1400" spc="-5" dirty="0">
                <a:cs typeface="Arial"/>
              </a:rPr>
              <a:t>previous</a:t>
            </a:r>
            <a:r>
              <a:rPr sz="1400" spc="-20" dirty="0">
                <a:cs typeface="Arial"/>
              </a:rPr>
              <a:t> </a:t>
            </a:r>
            <a:r>
              <a:rPr sz="1400" dirty="0">
                <a:cs typeface="Arial"/>
              </a:rPr>
              <a:t>learning?</a:t>
            </a:r>
          </a:p>
          <a:p>
            <a:pPr>
              <a:lnSpc>
                <a:spcPct val="100000"/>
              </a:lnSpc>
              <a:buClr>
                <a:srgbClr val="005479"/>
              </a:buClr>
              <a:buFont typeface="Arial"/>
              <a:buChar char="•"/>
            </a:pPr>
            <a:endParaRPr sz="1500" dirty="0">
              <a:cs typeface="Arial"/>
            </a:endParaRPr>
          </a:p>
          <a:p>
            <a:pPr marL="241300" indent="-229235">
              <a:lnSpc>
                <a:spcPts val="1430"/>
              </a:lnSpc>
              <a:spcBef>
                <a:spcPts val="955"/>
              </a:spcBef>
              <a:buClr>
                <a:srgbClr val="005479"/>
              </a:buClr>
              <a:buFont typeface="Arial"/>
              <a:buChar char="•"/>
              <a:tabLst>
                <a:tab pos="241300" algn="l"/>
                <a:tab pos="241935" algn="l"/>
              </a:tabLst>
            </a:pPr>
            <a:r>
              <a:rPr sz="1400" b="1" dirty="0">
                <a:cs typeface="Arial"/>
              </a:rPr>
              <a:t>Set </a:t>
            </a:r>
            <a:r>
              <a:rPr sz="1400" b="1" spc="-5" dirty="0">
                <a:cs typeface="Arial"/>
              </a:rPr>
              <a:t>pupils up for </a:t>
            </a:r>
            <a:r>
              <a:rPr sz="1400" b="1" dirty="0">
                <a:cs typeface="Arial"/>
              </a:rPr>
              <a:t>success - </a:t>
            </a:r>
            <a:r>
              <a:rPr sz="1400" dirty="0">
                <a:cs typeface="Arial"/>
              </a:rPr>
              <a:t>There should be plenty of </a:t>
            </a:r>
            <a:r>
              <a:rPr sz="1400" spc="-5" dirty="0">
                <a:cs typeface="Arial"/>
              </a:rPr>
              <a:t>opportunities </a:t>
            </a:r>
            <a:r>
              <a:rPr sz="1400" dirty="0">
                <a:cs typeface="Arial"/>
              </a:rPr>
              <a:t>to feel </a:t>
            </a:r>
            <a:r>
              <a:rPr sz="1400" spc="-5" dirty="0">
                <a:cs typeface="Arial"/>
              </a:rPr>
              <a:t>successful</a:t>
            </a:r>
            <a:r>
              <a:rPr sz="1400" spc="-275" dirty="0">
                <a:cs typeface="Arial"/>
              </a:rPr>
              <a:t> </a:t>
            </a:r>
            <a:r>
              <a:rPr sz="1400" dirty="0">
                <a:cs typeface="Arial"/>
              </a:rPr>
              <a:t>and</a:t>
            </a:r>
          </a:p>
          <a:p>
            <a:pPr marL="241300" marR="158750">
              <a:lnSpc>
                <a:spcPct val="70000"/>
              </a:lnSpc>
              <a:spcBef>
                <a:spcPts val="254"/>
              </a:spcBef>
            </a:pPr>
            <a:r>
              <a:rPr sz="1400" spc="-5" dirty="0">
                <a:cs typeface="Arial"/>
              </a:rPr>
              <a:t>fewer </a:t>
            </a:r>
            <a:r>
              <a:rPr sz="1400" dirty="0">
                <a:cs typeface="Arial"/>
              </a:rPr>
              <a:t>opportunities to feel like an </a:t>
            </a:r>
            <a:r>
              <a:rPr sz="1400" spc="-10" dirty="0">
                <a:cs typeface="Arial"/>
              </a:rPr>
              <a:t>outsider. </a:t>
            </a:r>
            <a:r>
              <a:rPr sz="1400" spc="-5" dirty="0">
                <a:cs typeface="Arial"/>
              </a:rPr>
              <a:t>Receiving meaningful </a:t>
            </a:r>
            <a:r>
              <a:rPr sz="1400" dirty="0">
                <a:cs typeface="Arial"/>
              </a:rPr>
              <a:t>praise from an adult</a:t>
            </a:r>
            <a:r>
              <a:rPr sz="1400" spc="-225" dirty="0">
                <a:cs typeface="Arial"/>
              </a:rPr>
              <a:t> </a:t>
            </a:r>
            <a:r>
              <a:rPr sz="1400" spc="-5" dirty="0">
                <a:cs typeface="Arial"/>
              </a:rPr>
              <a:t>will  improve </a:t>
            </a:r>
            <a:r>
              <a:rPr sz="1400" dirty="0">
                <a:cs typeface="Arial"/>
              </a:rPr>
              <a:t>self-esteem and promote future</a:t>
            </a:r>
            <a:r>
              <a:rPr sz="1400" spc="-155" dirty="0">
                <a:cs typeface="Arial"/>
              </a:rPr>
              <a:t> </a:t>
            </a:r>
            <a:r>
              <a:rPr sz="1400" spc="-5" dirty="0">
                <a:cs typeface="Arial"/>
              </a:rPr>
              <a:t>engagement.</a:t>
            </a:r>
            <a:endParaRPr sz="1400" dirty="0">
              <a:cs typeface="Arial"/>
            </a:endParaRPr>
          </a:p>
          <a:p>
            <a:pPr>
              <a:lnSpc>
                <a:spcPct val="100000"/>
              </a:lnSpc>
            </a:pPr>
            <a:endParaRPr sz="1500" dirty="0">
              <a:cs typeface="Arial"/>
            </a:endParaRPr>
          </a:p>
          <a:p>
            <a:pPr>
              <a:lnSpc>
                <a:spcPct val="100000"/>
              </a:lnSpc>
              <a:spcBef>
                <a:spcPts val="15"/>
              </a:spcBef>
            </a:pPr>
            <a:endParaRPr sz="1250" dirty="0">
              <a:cs typeface="Arial"/>
            </a:endParaRPr>
          </a:p>
          <a:p>
            <a:pPr marL="241300" marR="530225" indent="-229235">
              <a:lnSpc>
                <a:spcPct val="70000"/>
              </a:lnSpc>
              <a:buClr>
                <a:srgbClr val="005479"/>
              </a:buClr>
              <a:buFont typeface="Arial"/>
              <a:buChar char="•"/>
              <a:tabLst>
                <a:tab pos="241300" algn="l"/>
                <a:tab pos="241935" algn="l"/>
              </a:tabLst>
            </a:pPr>
            <a:r>
              <a:rPr sz="1400" b="1" spc="-5" dirty="0">
                <a:cs typeface="Arial"/>
              </a:rPr>
              <a:t>Feedback</a:t>
            </a:r>
            <a:r>
              <a:rPr sz="1400" b="1" spc="-35" dirty="0">
                <a:cs typeface="Arial"/>
              </a:rPr>
              <a:t> </a:t>
            </a:r>
            <a:r>
              <a:rPr sz="1400" b="1" dirty="0">
                <a:cs typeface="Arial"/>
              </a:rPr>
              <a:t>–</a:t>
            </a:r>
            <a:r>
              <a:rPr sz="1400" b="1" spc="-10" dirty="0">
                <a:cs typeface="Arial"/>
              </a:rPr>
              <a:t> </a:t>
            </a:r>
            <a:r>
              <a:rPr sz="1400" dirty="0">
                <a:cs typeface="Arial"/>
              </a:rPr>
              <a:t>See</a:t>
            </a:r>
            <a:r>
              <a:rPr sz="1400" spc="-20" dirty="0">
                <a:cs typeface="Arial"/>
              </a:rPr>
              <a:t> </a:t>
            </a:r>
            <a:r>
              <a:rPr sz="1400" dirty="0">
                <a:cs typeface="Arial"/>
              </a:rPr>
              <a:t>feedback</a:t>
            </a:r>
            <a:r>
              <a:rPr sz="1400" spc="-40" dirty="0">
                <a:cs typeface="Arial"/>
              </a:rPr>
              <a:t> </a:t>
            </a:r>
            <a:r>
              <a:rPr sz="1400" dirty="0">
                <a:cs typeface="Arial"/>
              </a:rPr>
              <a:t>through</a:t>
            </a:r>
            <a:r>
              <a:rPr sz="1400" spc="-45" dirty="0">
                <a:cs typeface="Arial"/>
              </a:rPr>
              <a:t> </a:t>
            </a:r>
            <a:r>
              <a:rPr sz="1400" dirty="0">
                <a:cs typeface="Arial"/>
              </a:rPr>
              <a:t>the</a:t>
            </a:r>
            <a:r>
              <a:rPr sz="1400" spc="-15" dirty="0">
                <a:cs typeface="Arial"/>
              </a:rPr>
              <a:t> </a:t>
            </a:r>
            <a:r>
              <a:rPr sz="1400" dirty="0">
                <a:cs typeface="Arial"/>
              </a:rPr>
              <a:t>lense</a:t>
            </a:r>
            <a:r>
              <a:rPr sz="1400" spc="-15" dirty="0">
                <a:cs typeface="Arial"/>
              </a:rPr>
              <a:t> </a:t>
            </a:r>
            <a:r>
              <a:rPr sz="1400" dirty="0">
                <a:cs typeface="Arial"/>
              </a:rPr>
              <a:t>of</a:t>
            </a:r>
            <a:r>
              <a:rPr sz="1400" spc="-15" dirty="0">
                <a:cs typeface="Arial"/>
              </a:rPr>
              <a:t> </a:t>
            </a:r>
            <a:r>
              <a:rPr sz="1400" dirty="0">
                <a:cs typeface="Arial"/>
              </a:rPr>
              <a:t>the</a:t>
            </a:r>
            <a:r>
              <a:rPr sz="1400" spc="-30" dirty="0">
                <a:cs typeface="Arial"/>
              </a:rPr>
              <a:t> </a:t>
            </a:r>
            <a:r>
              <a:rPr sz="1400" dirty="0">
                <a:cs typeface="Arial"/>
              </a:rPr>
              <a:t>pupil.</a:t>
            </a:r>
            <a:r>
              <a:rPr sz="1400" spc="-10" dirty="0">
                <a:cs typeface="Arial"/>
              </a:rPr>
              <a:t> </a:t>
            </a:r>
            <a:r>
              <a:rPr sz="1400" dirty="0">
                <a:cs typeface="Arial"/>
              </a:rPr>
              <a:t>Is</a:t>
            </a:r>
            <a:r>
              <a:rPr sz="1400" spc="-15" dirty="0">
                <a:cs typeface="Arial"/>
              </a:rPr>
              <a:t> </a:t>
            </a:r>
            <a:r>
              <a:rPr sz="1400" dirty="0">
                <a:cs typeface="Arial"/>
              </a:rPr>
              <a:t>the</a:t>
            </a:r>
            <a:r>
              <a:rPr sz="1400" spc="-20" dirty="0">
                <a:cs typeface="Arial"/>
              </a:rPr>
              <a:t> </a:t>
            </a:r>
            <a:r>
              <a:rPr sz="1400" dirty="0">
                <a:cs typeface="Arial"/>
              </a:rPr>
              <a:t>feedback</a:t>
            </a:r>
            <a:r>
              <a:rPr sz="1400" spc="-40" dirty="0">
                <a:cs typeface="Arial"/>
              </a:rPr>
              <a:t> </a:t>
            </a:r>
            <a:r>
              <a:rPr sz="1400" dirty="0">
                <a:cs typeface="Arial"/>
              </a:rPr>
              <a:t>timely</a:t>
            </a:r>
            <a:r>
              <a:rPr sz="1400" spc="-20" dirty="0">
                <a:cs typeface="Arial"/>
              </a:rPr>
              <a:t> </a:t>
            </a:r>
            <a:r>
              <a:rPr sz="1400" dirty="0">
                <a:cs typeface="Arial"/>
              </a:rPr>
              <a:t>and  </a:t>
            </a:r>
            <a:r>
              <a:rPr sz="1400" spc="-5" dirty="0">
                <a:cs typeface="Arial"/>
              </a:rPr>
              <a:t>relevant?</a:t>
            </a:r>
            <a:endParaRPr sz="1400" dirty="0">
              <a:cs typeface="Arial"/>
            </a:endParaRPr>
          </a:p>
        </p:txBody>
      </p:sp>
      <p:grpSp>
        <p:nvGrpSpPr>
          <p:cNvPr id="4" name="object 4"/>
          <p:cNvGrpSpPr/>
          <p:nvPr/>
        </p:nvGrpSpPr>
        <p:grpSpPr>
          <a:xfrm>
            <a:off x="8032559" y="2424239"/>
            <a:ext cx="3843020" cy="2564130"/>
            <a:chOff x="8032559" y="2424239"/>
            <a:chExt cx="3843020" cy="2564130"/>
          </a:xfrm>
        </p:grpSpPr>
        <p:sp>
          <p:nvSpPr>
            <p:cNvPr id="5" name="object 5"/>
            <p:cNvSpPr/>
            <p:nvPr/>
          </p:nvSpPr>
          <p:spPr>
            <a:xfrm>
              <a:off x="8042147" y="2433827"/>
              <a:ext cx="3823715" cy="2545080"/>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8037321" y="2429001"/>
              <a:ext cx="3833495" cy="2554605"/>
            </a:xfrm>
            <a:custGeom>
              <a:avLst/>
              <a:gdLst/>
              <a:ahLst/>
              <a:cxnLst/>
              <a:rect l="l" t="t" r="r" b="b"/>
              <a:pathLst>
                <a:path w="3833495" h="2554604">
                  <a:moveTo>
                    <a:pt x="0" y="2554605"/>
                  </a:moveTo>
                  <a:lnTo>
                    <a:pt x="3833241" y="2554605"/>
                  </a:lnTo>
                  <a:lnTo>
                    <a:pt x="3833241" y="0"/>
                  </a:lnTo>
                  <a:lnTo>
                    <a:pt x="0" y="0"/>
                  </a:lnTo>
                  <a:lnTo>
                    <a:pt x="0" y="2554605"/>
                  </a:lnTo>
                  <a:close/>
                </a:path>
              </a:pathLst>
            </a:custGeom>
            <a:ln w="9525">
              <a:solidFill>
                <a:srgbClr val="959E00"/>
              </a:solidFill>
            </a:ln>
          </p:spPr>
          <p:txBody>
            <a:bodyPr wrap="square" lIns="0" tIns="0" rIns="0" bIns="0" rtlCol="0"/>
            <a:lstStyle/>
            <a:p>
              <a:endParaRPr/>
            </a:p>
          </p:txBody>
        </p:sp>
      </p:grpSp>
    </p:spTree>
    <p:extLst>
      <p:ext uri="{BB962C8B-B14F-4D97-AF65-F5344CB8AC3E}">
        <p14:creationId xmlns:p14="http://schemas.microsoft.com/office/powerpoint/2010/main" val="31284258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a:extLst>
              <a:ext uri="{FF2B5EF4-FFF2-40B4-BE49-F238E27FC236}">
                <a16:creationId xmlns:a16="http://schemas.microsoft.com/office/drawing/2014/main" id="{3A706A33-8FFA-E346-A7A4-E235653A1C52}"/>
              </a:ext>
            </a:extLst>
          </p:cNvPr>
          <p:cNvPicPr>
            <a:picLocks noChangeAspect="1"/>
          </p:cNvPicPr>
          <p:nvPr/>
        </p:nvPicPr>
        <p:blipFill>
          <a:blip r:embed="rId2"/>
          <a:stretch>
            <a:fillRect/>
          </a:stretch>
        </p:blipFill>
        <p:spPr>
          <a:xfrm>
            <a:off x="109058" y="113495"/>
            <a:ext cx="1121266" cy="901574"/>
          </a:xfrm>
          <a:prstGeom prst="rect">
            <a:avLst/>
          </a:prstGeom>
        </p:spPr>
      </p:pic>
      <p:sp>
        <p:nvSpPr>
          <p:cNvPr id="2" name="TextBox 1">
            <a:extLst>
              <a:ext uri="{FF2B5EF4-FFF2-40B4-BE49-F238E27FC236}">
                <a16:creationId xmlns:a16="http://schemas.microsoft.com/office/drawing/2014/main" id="{183F850A-61F0-5B4E-BE95-DA569A91FB64}"/>
              </a:ext>
            </a:extLst>
          </p:cNvPr>
          <p:cNvSpPr txBox="1"/>
          <p:nvPr/>
        </p:nvSpPr>
        <p:spPr>
          <a:xfrm>
            <a:off x="7044267" y="3962400"/>
            <a:ext cx="1693333" cy="2585323"/>
          </a:xfrm>
          <a:prstGeom prst="rect">
            <a:avLst/>
          </a:prstGeom>
          <a:noFill/>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pic>
        <p:nvPicPr>
          <p:cNvPr id="10" name="Picture 9">
            <a:extLst>
              <a:ext uri="{FF2B5EF4-FFF2-40B4-BE49-F238E27FC236}">
                <a16:creationId xmlns:a16="http://schemas.microsoft.com/office/drawing/2014/main" id="{609E3410-6E0C-5846-8E55-5A29E36A8201}"/>
              </a:ext>
            </a:extLst>
          </p:cNvPr>
          <p:cNvPicPr>
            <a:picLocks noChangeAspect="1"/>
          </p:cNvPicPr>
          <p:nvPr/>
        </p:nvPicPr>
        <p:blipFill rotWithShape="1">
          <a:blip r:embed="rId3">
            <a:extLst>
              <a:ext uri="{BEBA8EAE-BF5A-486C-A8C5-ECC9F3942E4B}">
                <a14:imgProps xmlns:a14="http://schemas.microsoft.com/office/drawing/2010/main">
                  <a14:imgLayer>
                    <a14:imgEffect>
                      <a14:sharpenSoften amount="100000"/>
                    </a14:imgEffect>
                  </a14:imgLayer>
                </a14:imgProps>
              </a:ext>
            </a:extLst>
          </a:blip>
          <a:srcRect r="73" b="-18"/>
          <a:stretch/>
        </p:blipFill>
        <p:spPr>
          <a:xfrm>
            <a:off x="965201" y="1160227"/>
            <a:ext cx="3403600" cy="4809067"/>
          </a:xfrm>
          <a:prstGeom prst="rect">
            <a:avLst/>
          </a:prstGeom>
          <a:ln>
            <a:solidFill>
              <a:schemeClr val="tx1"/>
            </a:solidFill>
          </a:ln>
        </p:spPr>
      </p:pic>
      <p:sp>
        <p:nvSpPr>
          <p:cNvPr id="11" name="TextBox 10">
            <a:extLst>
              <a:ext uri="{FF2B5EF4-FFF2-40B4-BE49-F238E27FC236}">
                <a16:creationId xmlns:a16="http://schemas.microsoft.com/office/drawing/2014/main" id="{09E13F68-9D73-464E-BE43-16049F5FF411}"/>
              </a:ext>
            </a:extLst>
          </p:cNvPr>
          <p:cNvSpPr txBox="1"/>
          <p:nvPr/>
        </p:nvSpPr>
        <p:spPr>
          <a:xfrm>
            <a:off x="4707466" y="2133599"/>
            <a:ext cx="4978400" cy="286232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b="1" dirty="0"/>
              <a:t>The first ‘overview’ section is just about basic information about the school.</a:t>
            </a:r>
          </a:p>
          <a:p>
            <a:endParaRPr lang="en-GB" b="1" dirty="0"/>
          </a:p>
          <a:p>
            <a:r>
              <a:rPr lang="en-GB" b="1" dirty="0"/>
              <a:t>Note the merging of recovery and Pupil Premium together, encouraging a coherence around additional funding. </a:t>
            </a:r>
            <a:endParaRPr lang="en-GB" dirty="0"/>
          </a:p>
          <a:p>
            <a:r>
              <a:rPr lang="en-GB" b="1" dirty="0"/>
              <a:t> </a:t>
            </a:r>
            <a:endParaRPr lang="en-GB" dirty="0"/>
          </a:p>
          <a:p>
            <a:r>
              <a:rPr lang="en-GB" b="1" dirty="0"/>
              <a:t>Note the removal of end of key stage 2 / 4 performance data and encouraging of schools to take a long term approach. </a:t>
            </a:r>
            <a:endParaRPr lang="en-GB" dirty="0"/>
          </a:p>
        </p:txBody>
      </p:sp>
    </p:spTree>
    <p:extLst>
      <p:ext uri="{BB962C8B-B14F-4D97-AF65-F5344CB8AC3E}">
        <p14:creationId xmlns:p14="http://schemas.microsoft.com/office/powerpoint/2010/main" val="36296927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5345FB3-B22F-9D45-863F-08FD42C53EBD}"/>
              </a:ext>
            </a:extLst>
          </p:cNvPr>
          <p:cNvPicPr>
            <a:picLocks noChangeAspect="1"/>
          </p:cNvPicPr>
          <p:nvPr/>
        </p:nvPicPr>
        <p:blipFill>
          <a:blip r:embed="rId2"/>
          <a:stretch>
            <a:fillRect/>
          </a:stretch>
        </p:blipFill>
        <p:spPr>
          <a:xfrm>
            <a:off x="109058" y="113495"/>
            <a:ext cx="1121266" cy="901574"/>
          </a:xfrm>
          <a:prstGeom prst="rect">
            <a:avLst/>
          </a:prstGeom>
        </p:spPr>
      </p:pic>
      <p:pic>
        <p:nvPicPr>
          <p:cNvPr id="7" name="Picture 6">
            <a:extLst>
              <a:ext uri="{FF2B5EF4-FFF2-40B4-BE49-F238E27FC236}">
                <a16:creationId xmlns:a16="http://schemas.microsoft.com/office/drawing/2014/main" id="{33ECAFC4-10A4-1F4F-BBFF-B07F0C9029A6}"/>
              </a:ext>
            </a:extLst>
          </p:cNvPr>
          <p:cNvPicPr>
            <a:picLocks noChangeAspect="1"/>
          </p:cNvPicPr>
          <p:nvPr/>
        </p:nvPicPr>
        <p:blipFill rotWithShape="1">
          <a:blip r:embed="rId3">
            <a:extLst>
              <a:ext uri="{BEBA8EAE-BF5A-486C-A8C5-ECC9F3942E4B}">
                <a14:imgProps xmlns:a14="http://schemas.microsoft.com/office/drawing/2010/main">
                  <a14:imgLayer>
                    <a14:imgEffect>
                      <a14:sharpenSoften amount="100000"/>
                    </a14:imgEffect>
                  </a14:imgLayer>
                </a14:imgProps>
              </a:ext>
            </a:extLst>
          </a:blip>
          <a:srcRect r="-103" b="-35"/>
          <a:stretch/>
        </p:blipFill>
        <p:spPr>
          <a:xfrm>
            <a:off x="925524" y="1015068"/>
            <a:ext cx="3386667" cy="4893733"/>
          </a:xfrm>
          <a:prstGeom prst="rect">
            <a:avLst/>
          </a:prstGeom>
          <a:ln>
            <a:solidFill>
              <a:schemeClr val="tx1"/>
            </a:solidFill>
          </a:ln>
        </p:spPr>
      </p:pic>
      <p:sp>
        <p:nvSpPr>
          <p:cNvPr id="8" name="TextBox 7">
            <a:extLst>
              <a:ext uri="{FF2B5EF4-FFF2-40B4-BE49-F238E27FC236}">
                <a16:creationId xmlns:a16="http://schemas.microsoft.com/office/drawing/2014/main" id="{1F6BE7B0-349E-DA4E-B7DA-41B40C2C8CA8}"/>
              </a:ext>
            </a:extLst>
          </p:cNvPr>
          <p:cNvSpPr txBox="1"/>
          <p:nvPr/>
        </p:nvSpPr>
        <p:spPr>
          <a:xfrm>
            <a:off x="4622799" y="2307772"/>
            <a:ext cx="7145865" cy="230832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b="1" dirty="0"/>
              <a:t>The statement of </a:t>
            </a:r>
            <a:r>
              <a:rPr lang="en-GB" b="1" u="sng" dirty="0"/>
              <a:t>intent </a:t>
            </a:r>
            <a:r>
              <a:rPr lang="en-GB" b="1" dirty="0"/>
              <a:t>is an opportunity for schools to tell their story, beyond simplistic data. The key questions are listed on the document. </a:t>
            </a:r>
          </a:p>
          <a:p>
            <a:endParaRPr lang="en-GB" b="1" dirty="0"/>
          </a:p>
          <a:p>
            <a:r>
              <a:rPr lang="en-GB" b="1" dirty="0"/>
              <a:t>But for me this is about explaining to both internal and external stakeholders about our ambitions, how we aim to achieve them and what are our underpinning values and principles. The ‘intent’ is something that all school staff should understand at a strategic level, and what their individual roles are making a reality. </a:t>
            </a:r>
          </a:p>
        </p:txBody>
      </p:sp>
    </p:spTree>
    <p:extLst>
      <p:ext uri="{BB962C8B-B14F-4D97-AF65-F5344CB8AC3E}">
        <p14:creationId xmlns:p14="http://schemas.microsoft.com/office/powerpoint/2010/main" val="731700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txBox="1">
            <a:spLocks/>
          </p:cNvSpPr>
          <p:nvPr>
            <p:custDataLst>
              <p:tags r:id="rId2"/>
            </p:custDataLst>
          </p:nvPr>
        </p:nvSpPr>
        <p:spPr>
          <a:xfrm>
            <a:off x="2089604" y="1713534"/>
            <a:ext cx="8077200" cy="5472608"/>
          </a:xfrm>
          <a:prstGeom prst="rect">
            <a:avLst/>
          </a:prstGeom>
        </p:spPr>
        <p:txBody>
          <a:bodyPr vert="horz" lIns="91440" tIns="45720" rIns="91440" bIns="45720" rtlCol="0">
            <a:normAutofit/>
          </a:bodyPr>
          <a:lstStyle>
            <a:lvl1pPr marL="0" indent="0" algn="r" defTabSz="914400" rtl="0" eaLnBrk="1" latinLnBrk="0" hangingPunct="1">
              <a:spcBef>
                <a:spcPct val="20000"/>
              </a:spcBef>
              <a:buFont typeface="Arial" pitchFamily="34" charset="0"/>
              <a:buNone/>
              <a:defRPr sz="2000" b="0" kern="1200">
                <a:solidFill>
                  <a:schemeClr val="tx1"/>
                </a:solidFill>
                <a:latin typeface="Georgia" pitchFamily="18" charset="0"/>
                <a:ea typeface="+mn-ea"/>
                <a:cs typeface="+mn-cs"/>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ctr"/>
            <a:endParaRPr lang="en-US" sz="3200">
              <a:latin typeface="+mn-lt"/>
              <a:ea typeface="FangSong" pitchFamily="49" charset="-122"/>
            </a:endParaRPr>
          </a:p>
        </p:txBody>
      </p:sp>
      <p:sp>
        <p:nvSpPr>
          <p:cNvPr id="2" name="Slide Number Placeholder 1"/>
          <p:cNvSpPr>
            <a:spLocks noGrp="1"/>
          </p:cNvSpPr>
          <p:nvPr>
            <p:ph type="sldNum" sz="quarter" idx="12"/>
          </p:nvPr>
        </p:nvSpPr>
        <p:spPr/>
        <p:txBody>
          <a:bodyPr/>
          <a:lstStyle/>
          <a:p>
            <a:endParaRPr lang="en-GB"/>
          </a:p>
        </p:txBody>
      </p:sp>
      <p:sp>
        <p:nvSpPr>
          <p:cNvPr id="6" name="Rectangle 5"/>
          <p:cNvSpPr/>
          <p:nvPr/>
        </p:nvSpPr>
        <p:spPr>
          <a:xfrm>
            <a:off x="797907" y="1706820"/>
            <a:ext cx="10683714" cy="4832092"/>
          </a:xfrm>
          <a:prstGeom prst="rect">
            <a:avLst/>
          </a:prstGeom>
        </p:spPr>
        <p:txBody>
          <a:bodyPr wrap="square">
            <a:spAutoFit/>
          </a:bodyPr>
          <a:lstStyle/>
          <a:p>
            <a:pPr algn="ctr"/>
            <a:endParaRPr lang="en-GB" sz="2800"/>
          </a:p>
          <a:p>
            <a:pPr algn="ctr"/>
            <a:br>
              <a:rPr lang="en-GB" sz="2800"/>
            </a:br>
            <a:r>
              <a:rPr lang="en-GB" sz="2800"/>
              <a:t> </a:t>
            </a:r>
            <a:r>
              <a:rPr lang="en-GB" sz="2800" i="1"/>
              <a:t>‘If you expect nothing from somebody you are never disappointed.’ </a:t>
            </a:r>
          </a:p>
          <a:p>
            <a:pPr algn="ctr"/>
            <a:br>
              <a:rPr lang="en-GB" sz="2800"/>
            </a:br>
            <a:r>
              <a:rPr lang="en-GB" sz="2800" b="1"/>
              <a:t>Sylvia Plath</a:t>
            </a:r>
          </a:p>
          <a:p>
            <a:pPr algn="ctr"/>
            <a:endParaRPr lang="en-GB" sz="2800" b="1"/>
          </a:p>
          <a:p>
            <a:pPr algn="ctr"/>
            <a:r>
              <a:rPr lang="en-US" sz="2800" i="1"/>
              <a:t>‘The least dangerous assumption is that they [pupils] can do it!’</a:t>
            </a:r>
          </a:p>
          <a:p>
            <a:pPr algn="ctr"/>
            <a:endParaRPr lang="en-US" sz="2800"/>
          </a:p>
          <a:p>
            <a:pPr algn="ctr"/>
            <a:r>
              <a:rPr lang="en-US" sz="2800" b="1"/>
              <a:t>Edith Borthwick Special School, Essex</a:t>
            </a:r>
          </a:p>
          <a:p>
            <a:pPr algn="ctr"/>
            <a:br>
              <a:rPr lang="en-GB" sz="2800" b="1"/>
            </a:br>
            <a:endParaRPr lang="en-GB" sz="2800">
              <a:latin typeface="Calibri" panose="020F0502020204030204" pitchFamily="34" charset="0"/>
            </a:endParaRPr>
          </a:p>
        </p:txBody>
      </p:sp>
      <p:sp>
        <p:nvSpPr>
          <p:cNvPr id="3" name="Rectangle 2">
            <a:extLst>
              <a:ext uri="{FF2B5EF4-FFF2-40B4-BE49-F238E27FC236}">
                <a16:creationId xmlns:a16="http://schemas.microsoft.com/office/drawing/2014/main" id="{36B61CFC-83AF-264C-928F-595D2AA194F4}"/>
              </a:ext>
            </a:extLst>
          </p:cNvPr>
          <p:cNvSpPr/>
          <p:nvPr/>
        </p:nvSpPr>
        <p:spPr>
          <a:xfrm>
            <a:off x="2112724" y="3167391"/>
            <a:ext cx="8054081" cy="1569660"/>
          </a:xfrm>
          <a:prstGeom prst="rect">
            <a:avLst/>
          </a:prstGeom>
        </p:spPr>
        <p:txBody>
          <a:bodyPr wrap="square">
            <a:spAutoFit/>
          </a:bodyPr>
          <a:lstStyle/>
          <a:p>
            <a:pPr algn="ctr"/>
            <a:endParaRPr lang="en-US" dirty="0">
              <a:hlinkClick r:id="rId5"/>
            </a:endParaRPr>
          </a:p>
          <a:p>
            <a:pPr algn="ctr"/>
            <a:endParaRPr lang="en-US" dirty="0">
              <a:hlinkClick r:id="rId5"/>
            </a:endParaRPr>
          </a:p>
          <a:p>
            <a:pPr algn="ctr"/>
            <a:endParaRPr lang="en-US" sz="2400" dirty="0"/>
          </a:p>
          <a:p>
            <a:endParaRPr lang="en-US" dirty="0"/>
          </a:p>
          <a:p>
            <a:endParaRPr lang="en-US" dirty="0"/>
          </a:p>
        </p:txBody>
      </p:sp>
      <p:pic>
        <p:nvPicPr>
          <p:cNvPr id="7" name="Picture 6">
            <a:extLst>
              <a:ext uri="{FF2B5EF4-FFF2-40B4-BE49-F238E27FC236}">
                <a16:creationId xmlns:a16="http://schemas.microsoft.com/office/drawing/2014/main" id="{D549FACB-AAA7-454E-8BEC-3DC701440161}"/>
              </a:ext>
            </a:extLst>
          </p:cNvPr>
          <p:cNvPicPr>
            <a:picLocks noChangeAspect="1"/>
          </p:cNvPicPr>
          <p:nvPr/>
        </p:nvPicPr>
        <p:blipFill>
          <a:blip r:embed="rId6"/>
          <a:stretch>
            <a:fillRect/>
          </a:stretch>
        </p:blipFill>
        <p:spPr>
          <a:xfrm>
            <a:off x="109058" y="113495"/>
            <a:ext cx="1121266" cy="901574"/>
          </a:xfrm>
          <a:prstGeom prst="rect">
            <a:avLst/>
          </a:prstGeom>
        </p:spPr>
      </p:pic>
      <p:pic>
        <p:nvPicPr>
          <p:cNvPr id="8" name="Picture 7">
            <a:extLst>
              <a:ext uri="{FF2B5EF4-FFF2-40B4-BE49-F238E27FC236}">
                <a16:creationId xmlns:a16="http://schemas.microsoft.com/office/drawing/2014/main" id="{3C5D23DE-9D80-FB40-9221-F482D8F39018}"/>
              </a:ext>
            </a:extLst>
          </p:cNvPr>
          <p:cNvPicPr>
            <a:picLocks noChangeAspect="1"/>
          </p:cNvPicPr>
          <p:nvPr/>
        </p:nvPicPr>
        <p:blipFill>
          <a:blip r:embed="rId7"/>
          <a:stretch>
            <a:fillRect/>
          </a:stretch>
        </p:blipFill>
        <p:spPr>
          <a:xfrm>
            <a:off x="8699500" y="18899"/>
            <a:ext cx="3492500" cy="2324100"/>
          </a:xfrm>
          <a:prstGeom prst="rect">
            <a:avLst/>
          </a:prstGeom>
        </p:spPr>
      </p:pic>
    </p:spTree>
    <p:custDataLst>
      <p:tags r:id="rId1"/>
    </p:custDataLst>
    <p:extLst>
      <p:ext uri="{BB962C8B-B14F-4D97-AF65-F5344CB8AC3E}">
        <p14:creationId xmlns:p14="http://schemas.microsoft.com/office/powerpoint/2010/main" val="23446794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CC2D823-E145-2941-AADD-A69F3C75FCF7}"/>
              </a:ext>
            </a:extLst>
          </p:cNvPr>
          <p:cNvPicPr>
            <a:picLocks noChangeAspect="1"/>
          </p:cNvPicPr>
          <p:nvPr/>
        </p:nvPicPr>
        <p:blipFill>
          <a:blip r:embed="rId3"/>
          <a:stretch>
            <a:fillRect/>
          </a:stretch>
        </p:blipFill>
        <p:spPr>
          <a:xfrm>
            <a:off x="109058" y="113495"/>
            <a:ext cx="1121266" cy="901574"/>
          </a:xfrm>
          <a:prstGeom prst="rect">
            <a:avLst/>
          </a:prstGeom>
        </p:spPr>
      </p:pic>
      <p:pic>
        <p:nvPicPr>
          <p:cNvPr id="5" name="Picture 4">
            <a:extLst>
              <a:ext uri="{FF2B5EF4-FFF2-40B4-BE49-F238E27FC236}">
                <a16:creationId xmlns:a16="http://schemas.microsoft.com/office/drawing/2014/main" id="{853968D6-FF50-664A-8E8C-E6417DCB1850}"/>
              </a:ext>
            </a:extLst>
          </p:cNvPr>
          <p:cNvPicPr>
            <a:picLocks noChangeAspect="1"/>
          </p:cNvPicPr>
          <p:nvPr/>
        </p:nvPicPr>
        <p:blipFill rotWithShape="1">
          <a:blip r:embed="rId4"/>
          <a:srcRect l="20526" t="9177" r="34885" b="52487"/>
          <a:stretch/>
        </p:blipFill>
        <p:spPr>
          <a:xfrm>
            <a:off x="0" y="1015068"/>
            <a:ext cx="12192000" cy="5842931"/>
          </a:xfrm>
          <a:prstGeom prst="rect">
            <a:avLst/>
          </a:prstGeom>
          <a:ln>
            <a:solidFill>
              <a:schemeClr val="tx1"/>
            </a:solidFill>
          </a:ln>
        </p:spPr>
      </p:pic>
    </p:spTree>
    <p:extLst>
      <p:ext uri="{BB962C8B-B14F-4D97-AF65-F5344CB8AC3E}">
        <p14:creationId xmlns:p14="http://schemas.microsoft.com/office/powerpoint/2010/main" val="13022815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0DF25AD-FD78-3441-A159-031DCBAF4E05}"/>
              </a:ext>
            </a:extLst>
          </p:cNvPr>
          <p:cNvSpPr txBox="1"/>
          <p:nvPr/>
        </p:nvSpPr>
        <p:spPr>
          <a:xfrm>
            <a:off x="1568988" y="1781188"/>
            <a:ext cx="9963397" cy="3046988"/>
          </a:xfrm>
          <a:prstGeom prst="rect">
            <a:avLst/>
          </a:prstGeom>
          <a:noFill/>
        </p:spPr>
        <p:txBody>
          <a:bodyPr wrap="square" rtlCol="0">
            <a:spAutoFit/>
          </a:bodyPr>
          <a:lstStyle/>
          <a:p>
            <a:r>
              <a:rPr lang="en-US" sz="3200" b="1" dirty="0"/>
              <a:t>Discussion for SLT:</a:t>
            </a:r>
          </a:p>
          <a:p>
            <a:endParaRPr lang="en-US" sz="3200" b="1" dirty="0"/>
          </a:p>
          <a:p>
            <a:pPr marL="285750" indent="-285750">
              <a:buFontTx/>
              <a:buChar char="-"/>
            </a:pPr>
            <a:r>
              <a:rPr lang="en-US" sz="3200" b="1" dirty="0"/>
              <a:t>Have we secured a inclusive culture?</a:t>
            </a:r>
          </a:p>
          <a:p>
            <a:pPr marL="285750" indent="-285750">
              <a:buFontTx/>
              <a:buChar char="-"/>
            </a:pPr>
            <a:endParaRPr lang="en-US" sz="3200" b="1" dirty="0"/>
          </a:p>
          <a:p>
            <a:pPr marL="285750" indent="-285750">
              <a:buFontTx/>
              <a:buChar char="-"/>
            </a:pPr>
            <a:r>
              <a:rPr lang="en-US" sz="3200" b="1" dirty="0"/>
              <a:t>Have we secured a culture of high expectations for disadvantaged pupils?</a:t>
            </a:r>
          </a:p>
        </p:txBody>
      </p:sp>
      <p:pic>
        <p:nvPicPr>
          <p:cNvPr id="3" name="Picture 2">
            <a:extLst>
              <a:ext uri="{FF2B5EF4-FFF2-40B4-BE49-F238E27FC236}">
                <a16:creationId xmlns:a16="http://schemas.microsoft.com/office/drawing/2014/main" id="{E89BE05A-79C1-EF46-88FF-A629561746CA}"/>
              </a:ext>
            </a:extLst>
          </p:cNvPr>
          <p:cNvPicPr>
            <a:picLocks noChangeAspect="1"/>
          </p:cNvPicPr>
          <p:nvPr/>
        </p:nvPicPr>
        <p:blipFill>
          <a:blip r:embed="rId2"/>
          <a:stretch>
            <a:fillRect/>
          </a:stretch>
        </p:blipFill>
        <p:spPr>
          <a:xfrm>
            <a:off x="109058" y="113495"/>
            <a:ext cx="1121266" cy="901574"/>
          </a:xfrm>
          <a:prstGeom prst="rect">
            <a:avLst/>
          </a:prstGeom>
        </p:spPr>
      </p:pic>
    </p:spTree>
    <p:extLst>
      <p:ext uri="{BB962C8B-B14F-4D97-AF65-F5344CB8AC3E}">
        <p14:creationId xmlns:p14="http://schemas.microsoft.com/office/powerpoint/2010/main" val="248141421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DVSECTIONID" val="yI2DOt6RzRcU51QxdhNewL"/>
</p:tagLst>
</file>

<file path=ppt/tags/tag10.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2.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3.xml><?xml version="1.0" encoding="utf-8"?>
<p:tagLst xmlns:a="http://schemas.openxmlformats.org/drawingml/2006/main" xmlns:r="http://schemas.openxmlformats.org/officeDocument/2006/relationships" xmlns:p="http://schemas.openxmlformats.org/presentationml/2006/main">
  <p:tag name="DVSECTIONID" val="yI2DOt6RzRcU51QxdhNewL"/>
</p:tagLst>
</file>

<file path=ppt/tags/tag4.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5.xml><?xml version="1.0" encoding="utf-8"?>
<p:tagLst xmlns:a="http://schemas.openxmlformats.org/drawingml/2006/main" xmlns:r="http://schemas.openxmlformats.org/officeDocument/2006/relationships" xmlns:p="http://schemas.openxmlformats.org/presentationml/2006/main">
  <p:tag name="DVSECTIONID" val="yI2DOt6RzRcU51QxdhNewL"/>
</p:tagLst>
</file>

<file path=ppt/tags/tag6.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7.xml><?xml version="1.0" encoding="utf-8"?>
<p:tagLst xmlns:a="http://schemas.openxmlformats.org/drawingml/2006/main" xmlns:r="http://schemas.openxmlformats.org/officeDocument/2006/relationships" xmlns:p="http://schemas.openxmlformats.org/presentationml/2006/main">
  <p:tag name="DVSECTIONID" val="yI2DOt6RzRcU51QxdhNewL"/>
</p:tagLst>
</file>

<file path=ppt/tags/tag8.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9.xml><?xml version="1.0" encoding="utf-8"?>
<p:tagLst xmlns:a="http://schemas.openxmlformats.org/drawingml/2006/main" xmlns:r="http://schemas.openxmlformats.org/officeDocument/2006/relationships" xmlns:p="http://schemas.openxmlformats.org/presentationml/2006/main">
  <p:tag name="DVSECTIONID" val="yI2DOt6RzRcU51QxdhNewL"/>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53909</TotalTime>
  <Words>3404</Words>
  <Application>Microsoft Macintosh PowerPoint</Application>
  <PresentationFormat>Widescreen</PresentationFormat>
  <Paragraphs>413</Paragraphs>
  <Slides>39</Slides>
  <Notes>11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39</vt:i4>
      </vt:variant>
    </vt:vector>
  </HeadingPairs>
  <TitlesOfParts>
    <vt:vector size="50" baseType="lpstr">
      <vt:lpstr>FangSong</vt:lpstr>
      <vt:lpstr>-webkit-standard</vt:lpstr>
      <vt:lpstr>Arial</vt:lpstr>
      <vt:lpstr>Arial-BoldItalicMT</vt:lpstr>
      <vt:lpstr>Calibri</vt:lpstr>
      <vt:lpstr>Calibri Light</vt:lpstr>
      <vt:lpstr>Cambria</vt:lpstr>
      <vt:lpstr>Symbol</vt:lpstr>
      <vt:lpstr>Times New Roman</vt:lpstr>
      <vt:lpstr>Verdana</vt:lpstr>
      <vt:lpstr>Office Theme</vt:lpstr>
      <vt:lpstr>PowerPoint Presentation</vt:lpstr>
      <vt:lpstr>PowerPoint Presentation</vt:lpstr>
      <vt:lpstr>PowerPoint Presentation</vt:lpstr>
      <vt:lpstr>Helping disadvantaged pupils feel like they belong in the classroom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Selecting the ‘right’ words to teach</vt:lpstr>
      <vt:lpstr>Using the SEEC Model</vt:lpstr>
      <vt:lpstr>Explicit Vocabulary Instruction Example – HISTORY</vt:lpstr>
      <vt:lpstr>PowerPoint Presentation</vt:lpstr>
      <vt:lpstr>Children persist less when adults take over: https://pubmed.ncbi.nlm.nih.gov/33484166/   Metacognitive awareness inventory: https://services.viu.ca/sites/default/files/metacognitive-awareness-inventory.pdf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182</cp:revision>
  <dcterms:created xsi:type="dcterms:W3CDTF">2021-06-14T21:22:17Z</dcterms:created>
  <dcterms:modified xsi:type="dcterms:W3CDTF">2022-01-26T15:48:56Z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935715</vt:lpwstr>
  </property>
  <property fmtid="{D5CDD505-2E9C-101B-9397-08002B2CF9AE}" pid="3" name="NXPowerLiteSettings">
    <vt:lpwstr>F7000400038000</vt:lpwstr>
  </property>
  <property fmtid="{D5CDD505-2E9C-101B-9397-08002B2CF9AE}" pid="4" name="NXPowerLiteVersion">
    <vt:lpwstr>S9.1.2</vt:lpwstr>
  </property>
</Properties>
</file>